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6" r:id="rId1"/>
  </p:sldMasterIdLst>
  <p:sldIdLst>
    <p:sldId id="352" r:id="rId2"/>
    <p:sldId id="387" r:id="rId3"/>
    <p:sldId id="256" r:id="rId4"/>
    <p:sldId id="257" r:id="rId5"/>
    <p:sldId id="258" r:id="rId6"/>
    <p:sldId id="273" r:id="rId7"/>
    <p:sldId id="383" r:id="rId8"/>
    <p:sldId id="365" r:id="rId9"/>
    <p:sldId id="366" r:id="rId10"/>
    <p:sldId id="378" r:id="rId11"/>
    <p:sldId id="367" r:id="rId12"/>
    <p:sldId id="368" r:id="rId13"/>
    <p:sldId id="369" r:id="rId14"/>
    <p:sldId id="370" r:id="rId15"/>
    <p:sldId id="382" r:id="rId16"/>
    <p:sldId id="379" r:id="rId17"/>
    <p:sldId id="371" r:id="rId18"/>
    <p:sldId id="372" r:id="rId19"/>
    <p:sldId id="381" r:id="rId20"/>
    <p:sldId id="380" r:id="rId21"/>
    <p:sldId id="373" r:id="rId22"/>
    <p:sldId id="374" r:id="rId23"/>
    <p:sldId id="384" r:id="rId24"/>
    <p:sldId id="375" r:id="rId25"/>
    <p:sldId id="385" r:id="rId26"/>
    <p:sldId id="386" r:id="rId27"/>
    <p:sldId id="388" r:id="rId28"/>
    <p:sldId id="394" r:id="rId29"/>
    <p:sldId id="377" r:id="rId30"/>
    <p:sldId id="274" r:id="rId31"/>
    <p:sldId id="389" r:id="rId32"/>
    <p:sldId id="275" r:id="rId33"/>
    <p:sldId id="276" r:id="rId34"/>
    <p:sldId id="392" r:id="rId35"/>
    <p:sldId id="393" r:id="rId36"/>
    <p:sldId id="277" r:id="rId37"/>
    <p:sldId id="278" r:id="rId38"/>
    <p:sldId id="279" r:id="rId39"/>
    <p:sldId id="395" r:id="rId40"/>
    <p:sldId id="280" r:id="rId41"/>
    <p:sldId id="281" r:id="rId42"/>
    <p:sldId id="397" r:id="rId43"/>
    <p:sldId id="282" r:id="rId44"/>
    <p:sldId id="283" r:id="rId45"/>
    <p:sldId id="398" r:id="rId46"/>
    <p:sldId id="399" r:id="rId47"/>
    <p:sldId id="406" r:id="rId48"/>
    <p:sldId id="407" r:id="rId49"/>
    <p:sldId id="408" r:id="rId50"/>
    <p:sldId id="409" r:id="rId51"/>
    <p:sldId id="405" r:id="rId52"/>
    <p:sldId id="284" r:id="rId53"/>
    <p:sldId id="410" r:id="rId54"/>
    <p:sldId id="285" r:id="rId55"/>
    <p:sldId id="411" r:id="rId56"/>
    <p:sldId id="412" r:id="rId57"/>
    <p:sldId id="354" r:id="rId58"/>
    <p:sldId id="413" r:id="rId59"/>
    <p:sldId id="414" r:id="rId60"/>
    <p:sldId id="415" r:id="rId61"/>
    <p:sldId id="416" r:id="rId62"/>
    <p:sldId id="417" r:id="rId63"/>
    <p:sldId id="426" r:id="rId64"/>
    <p:sldId id="304" r:id="rId65"/>
    <p:sldId id="418" r:id="rId66"/>
    <p:sldId id="419" r:id="rId67"/>
    <p:sldId id="420" r:id="rId68"/>
    <p:sldId id="421" r:id="rId69"/>
    <p:sldId id="422" r:id="rId70"/>
    <p:sldId id="423" r:id="rId71"/>
    <p:sldId id="424" r:id="rId72"/>
    <p:sldId id="425" r:id="rId73"/>
    <p:sldId id="427" r:id="rId74"/>
    <p:sldId id="428" r:id="rId75"/>
    <p:sldId id="429" r:id="rId76"/>
    <p:sldId id="430" r:id="rId77"/>
    <p:sldId id="431" r:id="rId78"/>
    <p:sldId id="362" r:id="rId79"/>
    <p:sldId id="432" r:id="rId80"/>
    <p:sldId id="364" r:id="rId8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CC66"/>
    <a:srgbClr val="FDE787"/>
    <a:srgbClr val="FEF2C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2" d="100"/>
          <a:sy n="72" d="100"/>
        </p:scale>
        <p:origin x="1518" y="3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179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44627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07736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11975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75173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24602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05628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96259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13508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091207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0909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03891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tx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94489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58402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97825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3007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5BCAD085-E8A6-8845-BD4E-CB4CCA059FC4}" type="datetimeFigureOut">
              <a:rPr lang="en-US" smtClean="0"/>
              <a:t>11/22/2024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22670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74235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28293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mt="4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5BCAD085-E8A6-8845-BD4E-CB4CCA059FC4}" type="datetimeFigureOut">
              <a:rPr lang="en-US" smtClean="0"/>
              <a:t>11/22/2024</a:t>
            </a:fld>
            <a:endParaRPr lang="en-US"/>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218478291"/>
      </p:ext>
    </p:extLst>
  </p:cSld>
  <p:clrMap bg1="dk1" tx1="lt1" bg2="dk2" tx2="lt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 id="2147483869" r:id="rId13"/>
    <p:sldLayoutId id="2147483870" r:id="rId14"/>
    <p:sldLayoutId id="2147483871" r:id="rId15"/>
    <p:sldLayoutId id="2147483872" r:id="rId16"/>
    <p:sldLayoutId id="2147483873" r:id="rId17"/>
    <p:sldLayoutId id="2147483874" r:id="rId18"/>
    <p:sldLayoutId id="2147483875" r:id="rId19"/>
  </p:sldLayoutIdLst>
  <p:txStyles>
    <p:titleStyle>
      <a:lvl1pPr algn="ctr" defTabSz="914400" rtl="0" eaLnBrk="1" latinLnBrk="0" hangingPunct="1">
        <a:lnSpc>
          <a:spcPct val="90000"/>
        </a:lnSpc>
        <a:spcBef>
          <a:spcPct val="0"/>
        </a:spcBef>
        <a:buNone/>
        <a:defRPr sz="3600" kern="1200" cap="all" baseline="0">
          <a:solidFill>
            <a:schemeClr val="tx1"/>
          </a:solidFill>
          <a:effectLst>
            <a:outerShdw blurRad="50800" dist="25400" dir="4980000" algn="tl" rotWithShape="0">
              <a:srgbClr val="000000">
                <a:alpha val="36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outerShdw blurRad="47625" dist="12700" dir="2700000" algn="tl" rotWithShape="0">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outerShdw blurRad="47625" dist="12700" dir="2700000" algn="tl" rotWithShape="0">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outerShdw blurRad="47625" dist="12700" dir="2700000" algn="tl" rotWithShape="0">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5076C-CF30-A26E-214A-C6FBB9D60B50}"/>
              </a:ext>
            </a:extLst>
          </p:cNvPr>
          <p:cNvSpPr>
            <a:spLocks noGrp="1"/>
          </p:cNvSpPr>
          <p:nvPr>
            <p:ph type="ctrTitle"/>
          </p:nvPr>
        </p:nvSpPr>
        <p:spPr/>
        <p:txBody>
          <a:bodyPr/>
          <a:lstStyle/>
          <a:p>
            <a:r>
              <a:rPr lang="en-US" dirty="0"/>
              <a:t>The Source of Life</a:t>
            </a:r>
          </a:p>
        </p:txBody>
      </p:sp>
      <p:sp>
        <p:nvSpPr>
          <p:cNvPr id="3" name="Subtitle 2">
            <a:extLst>
              <a:ext uri="{FF2B5EF4-FFF2-40B4-BE49-F238E27FC236}">
                <a16:creationId xmlns:a16="http://schemas.microsoft.com/office/drawing/2014/main" id="{6CE95A9F-98C4-4B7E-FDB1-AEA2B95D5B9D}"/>
              </a:ext>
            </a:extLst>
          </p:cNvPr>
          <p:cNvSpPr>
            <a:spLocks noGrp="1"/>
          </p:cNvSpPr>
          <p:nvPr>
            <p:ph type="subTitle" idx="1"/>
          </p:nvPr>
        </p:nvSpPr>
        <p:spPr/>
        <p:txBody>
          <a:bodyPr>
            <a:normAutofit lnSpcReduction="10000"/>
          </a:bodyPr>
          <a:lstStyle/>
          <a:p>
            <a:r>
              <a:rPr lang="en-US" sz="2000" dirty="0"/>
              <a:t>2024 Quarter 4 Lesson 9</a:t>
            </a:r>
          </a:p>
          <a:p>
            <a:r>
              <a:rPr lang="en-US" dirty="0"/>
              <a:t>John 1, 6</a:t>
            </a:r>
          </a:p>
          <a:p>
            <a:r>
              <a:rPr lang="en-US" sz="2000" dirty="0"/>
              <a:t>The Desire of Ages Ch. 39 “Give Ye them to Eat”</a:t>
            </a:r>
          </a:p>
        </p:txBody>
      </p:sp>
    </p:spTree>
    <p:extLst>
      <p:ext uri="{BB962C8B-B14F-4D97-AF65-F5344CB8AC3E}">
        <p14:creationId xmlns:p14="http://schemas.microsoft.com/office/powerpoint/2010/main" val="3489770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7692B-D629-B338-1143-6E8B699E1BA0}"/>
              </a:ext>
            </a:extLst>
          </p:cNvPr>
          <p:cNvSpPr>
            <a:spLocks noGrp="1"/>
          </p:cNvSpPr>
          <p:nvPr>
            <p:ph type="title"/>
          </p:nvPr>
        </p:nvSpPr>
        <p:spPr>
          <a:xfrm>
            <a:off x="946205" y="278296"/>
            <a:ext cx="7115518" cy="5852160"/>
          </a:xfrm>
        </p:spPr>
        <p:txBody>
          <a:bodyPr>
            <a:normAutofit/>
          </a:bodyPr>
          <a:lstStyle/>
          <a:p>
            <a:r>
              <a:rPr lang="en-US" sz="3600" dirty="0"/>
              <a:t>Through sin man separated himself from the source of life, and therefore became subject to death, but the prospect of eternal life was restored through Jesus Christ, and with it all that Adam lost through transgression. “In Christ is life, original, unborrowed, underived” (DA 530).</a:t>
            </a:r>
          </a:p>
        </p:txBody>
      </p:sp>
      <p:sp>
        <p:nvSpPr>
          <p:cNvPr id="4" name="Text Placeholder 3">
            <a:extLst>
              <a:ext uri="{FF2B5EF4-FFF2-40B4-BE49-F238E27FC236}">
                <a16:creationId xmlns:a16="http://schemas.microsoft.com/office/drawing/2014/main" id="{4FFC2F2B-8ACF-CD00-C4C5-15469C257396}"/>
              </a:ext>
            </a:extLst>
          </p:cNvPr>
          <p:cNvSpPr>
            <a:spLocks noGrp="1"/>
          </p:cNvSpPr>
          <p:nvPr>
            <p:ph type="body" sz="half" idx="2"/>
          </p:nvPr>
        </p:nvSpPr>
        <p:spPr>
          <a:xfrm>
            <a:off x="128739" y="6074796"/>
            <a:ext cx="3886669" cy="601648"/>
          </a:xfrm>
        </p:spPr>
        <p:txBody>
          <a:bodyPr>
            <a:normAutofit lnSpcReduction="10000"/>
          </a:bodyPr>
          <a:lstStyle/>
          <a:p>
            <a:r>
              <a:rPr lang="en-US" sz="3200" dirty="0"/>
              <a:t>SDABC on John 1:4</a:t>
            </a:r>
          </a:p>
        </p:txBody>
      </p:sp>
    </p:spTree>
    <p:extLst>
      <p:ext uri="{BB962C8B-B14F-4D97-AF65-F5344CB8AC3E}">
        <p14:creationId xmlns:p14="http://schemas.microsoft.com/office/powerpoint/2010/main" val="2000632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BB58C-FD88-E78C-BAEA-BF2E65380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13A96F-6DCF-F640-97FF-6F88B670956F}"/>
              </a:ext>
            </a:extLst>
          </p:cNvPr>
          <p:cNvSpPr>
            <a:spLocks noGrp="1"/>
          </p:cNvSpPr>
          <p:nvPr>
            <p:ph type="title"/>
          </p:nvPr>
        </p:nvSpPr>
        <p:spPr/>
        <p:txBody>
          <a:bodyPr/>
          <a:lstStyle/>
          <a:p>
            <a:pPr>
              <a:defRPr sz="3600"/>
            </a:pPr>
            <a:r>
              <a:rPr lang="en-US" dirty="0"/>
              <a:t>Life and Light - John 1:6-14</a:t>
            </a:r>
            <a:endParaRPr dirty="0"/>
          </a:p>
        </p:txBody>
      </p:sp>
      <p:sp>
        <p:nvSpPr>
          <p:cNvPr id="3" name="Content Placeholder 2">
            <a:extLst>
              <a:ext uri="{FF2B5EF4-FFF2-40B4-BE49-F238E27FC236}">
                <a16:creationId xmlns:a16="http://schemas.microsoft.com/office/drawing/2014/main" id="{BD755EF7-57B7-CCF9-D971-944228C89F57}"/>
              </a:ext>
            </a:extLst>
          </p:cNvPr>
          <p:cNvSpPr>
            <a:spLocks noGrp="1"/>
          </p:cNvSpPr>
          <p:nvPr>
            <p:ph sz="half" idx="1"/>
          </p:nvPr>
        </p:nvSpPr>
        <p:spPr/>
        <p:txBody>
          <a:bodyPr>
            <a:normAutofit/>
          </a:bodyPr>
          <a:lstStyle/>
          <a:p>
            <a:pPr algn="l">
              <a:defRPr sz="2800"/>
            </a:pPr>
            <a:r>
              <a:rPr lang="en-US" sz="3600" dirty="0"/>
              <a:t>6 There was a man sent from God, whose name was John.</a:t>
            </a:r>
            <a:endParaRPr sz="3600" dirty="0"/>
          </a:p>
        </p:txBody>
      </p:sp>
      <p:pic>
        <p:nvPicPr>
          <p:cNvPr id="5122" name="Picture 2" descr="Luke 7:28 - &quot;For I say unto you, Among those that are born of women there is not a greater prophet than John the Baptist: but he that is least in the kingdom of God is greater than he.&quot;">
            <a:extLst>
              <a:ext uri="{FF2B5EF4-FFF2-40B4-BE49-F238E27FC236}">
                <a16:creationId xmlns:a16="http://schemas.microsoft.com/office/drawing/2014/main" id="{FFDE3768-326D-1607-488E-A1811A57C1F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661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2C8C-9958-06BD-61CD-846550B175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FC561C-4119-A994-511D-FD00DE1E61B2}"/>
              </a:ext>
            </a:extLst>
          </p:cNvPr>
          <p:cNvSpPr>
            <a:spLocks noGrp="1"/>
          </p:cNvSpPr>
          <p:nvPr>
            <p:ph type="title"/>
          </p:nvPr>
        </p:nvSpPr>
        <p:spPr/>
        <p:txBody>
          <a:bodyPr/>
          <a:lstStyle/>
          <a:p>
            <a:pPr>
              <a:defRPr sz="3600"/>
            </a:pPr>
            <a:r>
              <a:rPr lang="en-US" dirty="0"/>
              <a:t>Life and Light - John 1:7-14</a:t>
            </a:r>
            <a:endParaRPr dirty="0"/>
          </a:p>
        </p:txBody>
      </p:sp>
      <p:sp>
        <p:nvSpPr>
          <p:cNvPr id="3" name="Content Placeholder 2">
            <a:extLst>
              <a:ext uri="{FF2B5EF4-FFF2-40B4-BE49-F238E27FC236}">
                <a16:creationId xmlns:a16="http://schemas.microsoft.com/office/drawing/2014/main" id="{97E7A19B-2F10-674C-6DE4-DC69E89F6F98}"/>
              </a:ext>
            </a:extLst>
          </p:cNvPr>
          <p:cNvSpPr>
            <a:spLocks noGrp="1"/>
          </p:cNvSpPr>
          <p:nvPr>
            <p:ph sz="half" idx="1"/>
          </p:nvPr>
        </p:nvSpPr>
        <p:spPr>
          <a:xfrm>
            <a:off x="1176866" y="2487167"/>
            <a:ext cx="3337560" cy="3455496"/>
          </a:xfrm>
        </p:spPr>
        <p:txBody>
          <a:bodyPr>
            <a:normAutofit fontScale="92500" lnSpcReduction="20000"/>
          </a:bodyPr>
          <a:lstStyle/>
          <a:p>
            <a:pPr algn="l">
              <a:defRPr sz="2800"/>
            </a:pPr>
            <a:r>
              <a:rPr lang="en-US" sz="3200" dirty="0"/>
              <a:t>7 The same came for a witness, to bear witness of the Light, that all men through him might believe.</a:t>
            </a:r>
            <a:endParaRPr sz="3200" dirty="0"/>
          </a:p>
        </p:txBody>
      </p:sp>
      <p:pic>
        <p:nvPicPr>
          <p:cNvPr id="6146" name="Picture 2" descr="Matthew 3:1 - &quot;In those days came John the Baptist, preaching in the wilderness of Judaea,&quot;">
            <a:extLst>
              <a:ext uri="{FF2B5EF4-FFF2-40B4-BE49-F238E27FC236}">
                <a16:creationId xmlns:a16="http://schemas.microsoft.com/office/drawing/2014/main" id="{30A427DA-671A-BA18-12C3-D87B08173F2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970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257D1-BC9E-37DC-7972-0D52D0329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36B1E-52DC-81BD-4FE8-01A35FD6063D}"/>
              </a:ext>
            </a:extLst>
          </p:cNvPr>
          <p:cNvSpPr>
            <a:spLocks noGrp="1"/>
          </p:cNvSpPr>
          <p:nvPr>
            <p:ph type="title"/>
          </p:nvPr>
        </p:nvSpPr>
        <p:spPr/>
        <p:txBody>
          <a:bodyPr/>
          <a:lstStyle/>
          <a:p>
            <a:pPr>
              <a:defRPr sz="3600"/>
            </a:pPr>
            <a:r>
              <a:rPr lang="en-US" dirty="0"/>
              <a:t>Life and Light - John 1:8-14</a:t>
            </a:r>
            <a:endParaRPr dirty="0"/>
          </a:p>
        </p:txBody>
      </p:sp>
      <p:sp>
        <p:nvSpPr>
          <p:cNvPr id="3" name="Content Placeholder 2">
            <a:extLst>
              <a:ext uri="{FF2B5EF4-FFF2-40B4-BE49-F238E27FC236}">
                <a16:creationId xmlns:a16="http://schemas.microsoft.com/office/drawing/2014/main" id="{8C771752-2FF7-4AE6-1592-6972F25F6CEF}"/>
              </a:ext>
            </a:extLst>
          </p:cNvPr>
          <p:cNvSpPr>
            <a:spLocks noGrp="1"/>
          </p:cNvSpPr>
          <p:nvPr>
            <p:ph sz="half" idx="1"/>
          </p:nvPr>
        </p:nvSpPr>
        <p:spPr>
          <a:xfrm>
            <a:off x="1176866" y="2487167"/>
            <a:ext cx="3337560" cy="3455496"/>
          </a:xfrm>
        </p:spPr>
        <p:txBody>
          <a:bodyPr>
            <a:normAutofit/>
          </a:bodyPr>
          <a:lstStyle/>
          <a:p>
            <a:pPr algn="l">
              <a:defRPr sz="2800"/>
            </a:pPr>
            <a:r>
              <a:rPr lang="en-US" sz="3200" dirty="0"/>
              <a:t>8 He was not that Light, but was sent to bear witness of that Light.</a:t>
            </a:r>
            <a:endParaRPr sz="3200" dirty="0"/>
          </a:p>
        </p:txBody>
      </p:sp>
      <p:pic>
        <p:nvPicPr>
          <p:cNvPr id="7170" name="Picture 2" descr="The baptism of Jesus by John the Baptist in the River Jordan.">
            <a:extLst>
              <a:ext uri="{FF2B5EF4-FFF2-40B4-BE49-F238E27FC236}">
                <a16:creationId xmlns:a16="http://schemas.microsoft.com/office/drawing/2014/main" id="{992082F7-8FCB-2063-0B9D-8217B32DE8D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8097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665F1-76A8-E812-4444-7325FDDF91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A3C57-36E2-8AFF-A67F-FFB05D717929}"/>
              </a:ext>
            </a:extLst>
          </p:cNvPr>
          <p:cNvSpPr>
            <a:spLocks noGrp="1"/>
          </p:cNvSpPr>
          <p:nvPr>
            <p:ph type="title"/>
          </p:nvPr>
        </p:nvSpPr>
        <p:spPr/>
        <p:txBody>
          <a:bodyPr/>
          <a:lstStyle/>
          <a:p>
            <a:pPr>
              <a:defRPr sz="3600"/>
            </a:pPr>
            <a:r>
              <a:rPr lang="en-US" dirty="0"/>
              <a:t>Life and Light - John 1:9-14</a:t>
            </a:r>
            <a:endParaRPr dirty="0"/>
          </a:p>
        </p:txBody>
      </p:sp>
      <p:sp>
        <p:nvSpPr>
          <p:cNvPr id="3" name="Content Placeholder 2">
            <a:extLst>
              <a:ext uri="{FF2B5EF4-FFF2-40B4-BE49-F238E27FC236}">
                <a16:creationId xmlns:a16="http://schemas.microsoft.com/office/drawing/2014/main" id="{8E665E4F-7A92-1738-AD0D-1D7BE6DD6FC5}"/>
              </a:ext>
            </a:extLst>
          </p:cNvPr>
          <p:cNvSpPr>
            <a:spLocks noGrp="1"/>
          </p:cNvSpPr>
          <p:nvPr>
            <p:ph sz="half" idx="1"/>
          </p:nvPr>
        </p:nvSpPr>
        <p:spPr>
          <a:xfrm>
            <a:off x="1176866" y="2487167"/>
            <a:ext cx="3337560" cy="3455496"/>
          </a:xfrm>
        </p:spPr>
        <p:txBody>
          <a:bodyPr>
            <a:normAutofit fontScale="92500"/>
          </a:bodyPr>
          <a:lstStyle/>
          <a:p>
            <a:pPr algn="l">
              <a:defRPr sz="2800"/>
            </a:pPr>
            <a:r>
              <a:rPr lang="en-US" sz="3200" dirty="0"/>
              <a:t>9 That was the true Light, which </a:t>
            </a:r>
            <a:r>
              <a:rPr lang="en-US" sz="3200" dirty="0" err="1"/>
              <a:t>lighteth</a:t>
            </a:r>
            <a:r>
              <a:rPr lang="en-US" sz="3200" dirty="0"/>
              <a:t> every man that cometh into the world.</a:t>
            </a:r>
          </a:p>
        </p:txBody>
      </p:sp>
      <p:pic>
        <p:nvPicPr>
          <p:cNvPr id="8194" name="Picture 2" descr="Jesus">
            <a:extLst>
              <a:ext uri="{FF2B5EF4-FFF2-40B4-BE49-F238E27FC236}">
                <a16:creationId xmlns:a16="http://schemas.microsoft.com/office/drawing/2014/main" id="{264F882F-1B59-7528-5D9B-AAB5720D7D2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688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B5ABB-539D-EC59-4F58-CBEA21E4EC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DE437-0F25-36F1-16E5-B3E77B3AC478}"/>
              </a:ext>
            </a:extLst>
          </p:cNvPr>
          <p:cNvSpPr>
            <a:spLocks noGrp="1"/>
          </p:cNvSpPr>
          <p:nvPr>
            <p:ph type="title"/>
          </p:nvPr>
        </p:nvSpPr>
        <p:spPr>
          <a:xfrm>
            <a:off x="1057523" y="278296"/>
            <a:ext cx="7004200" cy="5852160"/>
          </a:xfrm>
        </p:spPr>
        <p:txBody>
          <a:bodyPr>
            <a:normAutofit fontScale="90000"/>
          </a:bodyPr>
          <a:lstStyle/>
          <a:p>
            <a:r>
              <a:rPr lang="en-US" sz="3600" dirty="0"/>
              <a:t>Spiritual darkness had long shrouded men’s souls, but the “true Light” of divine life and perfection now shines forth to illumine the pathway of every man. Not only does the light of Heaven shine forth through Christ, He is that light. Again and again John quotes Jesus to this effect. Light has ever been a symbol of the divine presence. </a:t>
            </a:r>
          </a:p>
        </p:txBody>
      </p:sp>
      <p:sp>
        <p:nvSpPr>
          <p:cNvPr id="4" name="Text Placeholder 3">
            <a:extLst>
              <a:ext uri="{FF2B5EF4-FFF2-40B4-BE49-F238E27FC236}">
                <a16:creationId xmlns:a16="http://schemas.microsoft.com/office/drawing/2014/main" id="{2688DD26-1F86-8BF3-C558-B949DB3FA984}"/>
              </a:ext>
            </a:extLst>
          </p:cNvPr>
          <p:cNvSpPr>
            <a:spLocks noGrp="1"/>
          </p:cNvSpPr>
          <p:nvPr>
            <p:ph type="body" sz="half" idx="2"/>
          </p:nvPr>
        </p:nvSpPr>
        <p:spPr>
          <a:xfrm>
            <a:off x="128739" y="6074796"/>
            <a:ext cx="3886669" cy="601648"/>
          </a:xfrm>
        </p:spPr>
        <p:txBody>
          <a:bodyPr>
            <a:normAutofit lnSpcReduction="10000"/>
          </a:bodyPr>
          <a:lstStyle/>
          <a:p>
            <a:r>
              <a:rPr lang="en-US" sz="3200" dirty="0"/>
              <a:t>SDABC on John 1:4</a:t>
            </a:r>
          </a:p>
        </p:txBody>
      </p:sp>
    </p:spTree>
    <p:extLst>
      <p:ext uri="{BB962C8B-B14F-4D97-AF65-F5344CB8AC3E}">
        <p14:creationId xmlns:p14="http://schemas.microsoft.com/office/powerpoint/2010/main" val="1054788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F427-3447-01F0-7093-FBD7845E64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3F9EE9-63F0-D3D7-8864-81A321797500}"/>
              </a:ext>
            </a:extLst>
          </p:cNvPr>
          <p:cNvSpPr>
            <a:spLocks noGrp="1"/>
          </p:cNvSpPr>
          <p:nvPr>
            <p:ph type="title"/>
          </p:nvPr>
        </p:nvSpPr>
        <p:spPr>
          <a:xfrm>
            <a:off x="1233488" y="136110"/>
            <a:ext cx="6798734" cy="1303867"/>
          </a:xfrm>
        </p:spPr>
        <p:txBody>
          <a:bodyPr>
            <a:normAutofit/>
          </a:bodyPr>
          <a:lstStyle/>
          <a:p>
            <a:pPr>
              <a:defRPr sz="3600"/>
            </a:pPr>
            <a:r>
              <a:rPr lang="en-US" sz="4000" dirty="0">
                <a:solidFill>
                  <a:srgbClr val="FFC000"/>
                </a:solidFill>
              </a:rPr>
              <a:t>Life and Light</a:t>
            </a:r>
            <a:r>
              <a:rPr sz="4000" dirty="0">
                <a:solidFill>
                  <a:srgbClr val="FFC000"/>
                </a:solidFill>
              </a:rPr>
              <a:t>- </a:t>
            </a:r>
            <a:r>
              <a:rPr lang="en-US" sz="4000" dirty="0">
                <a:solidFill>
                  <a:srgbClr val="FFC000"/>
                </a:solidFill>
              </a:rPr>
              <a:t>John 8:12</a:t>
            </a:r>
            <a:endParaRPr sz="4000" dirty="0">
              <a:solidFill>
                <a:srgbClr val="FFC000"/>
              </a:solidFill>
            </a:endParaRPr>
          </a:p>
        </p:txBody>
      </p:sp>
      <p:sp>
        <p:nvSpPr>
          <p:cNvPr id="4" name="Content Placeholder 3">
            <a:extLst>
              <a:ext uri="{FF2B5EF4-FFF2-40B4-BE49-F238E27FC236}">
                <a16:creationId xmlns:a16="http://schemas.microsoft.com/office/drawing/2014/main" id="{66A2C5F9-1D7B-820C-0DA0-EEA894E0D6C2}"/>
              </a:ext>
            </a:extLst>
          </p:cNvPr>
          <p:cNvSpPr>
            <a:spLocks noGrp="1"/>
          </p:cNvSpPr>
          <p:nvPr>
            <p:ph sz="half" idx="2"/>
          </p:nvPr>
        </p:nvSpPr>
        <p:spPr>
          <a:xfrm>
            <a:off x="3872284" y="1256305"/>
            <a:ext cx="4977517" cy="5319424"/>
          </a:xfrm>
        </p:spPr>
        <p:txBody>
          <a:bodyPr>
            <a:normAutofit/>
          </a:bodyPr>
          <a:lstStyle/>
          <a:p>
            <a:pPr algn="l">
              <a:defRPr sz="2800"/>
            </a:pPr>
            <a:r>
              <a:rPr lang="en-US" sz="3200" dirty="0"/>
              <a:t>12 Then </a:t>
            </a:r>
            <a:r>
              <a:rPr lang="en-US" sz="3200" dirty="0" err="1"/>
              <a:t>spake</a:t>
            </a:r>
            <a:r>
              <a:rPr lang="en-US" sz="3200" dirty="0"/>
              <a:t> Jesus again unto them, saying, I am the light of the world: he that </a:t>
            </a:r>
            <a:r>
              <a:rPr lang="en-US" sz="3200" dirty="0" err="1"/>
              <a:t>followeth</a:t>
            </a:r>
            <a:r>
              <a:rPr lang="en-US" sz="3200" dirty="0"/>
              <a:t> me shall not walk in darkness, but shall have the light of life.</a:t>
            </a:r>
          </a:p>
        </p:txBody>
      </p:sp>
      <p:pic>
        <p:nvPicPr>
          <p:cNvPr id="15364" name="Picture 4" descr="John 8:12&#10;&#10;Generate an image in the form of line art, depicting the essence of the biblical verse John 8:12 without using text or words. Ensure that the art portrays respectful and devotional elements of Christianity and encapsulates the verse's central theme which is spiritual enlightenment and guidance. The imagery might include divine light, guiding figures, symbols like cross, candle, or lamps, etc. Maintain a respectful tone throughout the design.">
            <a:extLst>
              <a:ext uri="{FF2B5EF4-FFF2-40B4-BE49-F238E27FC236}">
                <a16:creationId xmlns:a16="http://schemas.microsoft.com/office/drawing/2014/main" id="{607E35F6-2E21-654C-C297-FD19CBA46FC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2384" r="8781"/>
          <a:stretch/>
        </p:blipFill>
        <p:spPr bwMode="auto">
          <a:xfrm>
            <a:off x="294199" y="1439977"/>
            <a:ext cx="3575177" cy="4535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367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229D6-DD2D-EBA5-4EE3-1BD565D6F0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E6DCE-79D5-8FB7-0C74-57AEED4A29E6}"/>
              </a:ext>
            </a:extLst>
          </p:cNvPr>
          <p:cNvSpPr>
            <a:spLocks noGrp="1"/>
          </p:cNvSpPr>
          <p:nvPr>
            <p:ph type="title"/>
          </p:nvPr>
        </p:nvSpPr>
        <p:spPr/>
        <p:txBody>
          <a:bodyPr/>
          <a:lstStyle/>
          <a:p>
            <a:pPr>
              <a:defRPr sz="3600"/>
            </a:pPr>
            <a:r>
              <a:rPr lang="en-US" dirty="0"/>
              <a:t>Life and Light - John 1:10-14</a:t>
            </a:r>
            <a:endParaRPr dirty="0"/>
          </a:p>
        </p:txBody>
      </p:sp>
      <p:sp>
        <p:nvSpPr>
          <p:cNvPr id="3" name="Content Placeholder 2">
            <a:extLst>
              <a:ext uri="{FF2B5EF4-FFF2-40B4-BE49-F238E27FC236}">
                <a16:creationId xmlns:a16="http://schemas.microsoft.com/office/drawing/2014/main" id="{82037DF8-9B49-EF5C-F992-B79EF6B64CA7}"/>
              </a:ext>
            </a:extLst>
          </p:cNvPr>
          <p:cNvSpPr>
            <a:spLocks noGrp="1"/>
          </p:cNvSpPr>
          <p:nvPr>
            <p:ph sz="half" idx="1"/>
          </p:nvPr>
        </p:nvSpPr>
        <p:spPr>
          <a:xfrm>
            <a:off x="1176866" y="2487167"/>
            <a:ext cx="3337560" cy="3455496"/>
          </a:xfrm>
        </p:spPr>
        <p:txBody>
          <a:bodyPr>
            <a:normAutofit fontScale="92500"/>
          </a:bodyPr>
          <a:lstStyle/>
          <a:p>
            <a:pPr algn="l">
              <a:defRPr sz="2800"/>
            </a:pPr>
            <a:r>
              <a:rPr lang="en-US" sz="3200" dirty="0"/>
              <a:t>10 He was in the world, and the world was made by him, and the world knew him not.</a:t>
            </a:r>
          </a:p>
        </p:txBody>
      </p:sp>
      <p:pic>
        <p:nvPicPr>
          <p:cNvPr id="9218" name="Picture 2" descr="John 1:10 - &quot;He was in the world, and the world was made by him, and the world knew him not.&quot;">
            <a:extLst>
              <a:ext uri="{FF2B5EF4-FFF2-40B4-BE49-F238E27FC236}">
                <a16:creationId xmlns:a16="http://schemas.microsoft.com/office/drawing/2014/main" id="{FCDFC2A3-8851-D0D6-CD60-5A24B594107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017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B2C8-50F1-1FD6-E957-8917B8AD65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649293-0A48-BF4F-E004-6A0CDAB0B8D8}"/>
              </a:ext>
            </a:extLst>
          </p:cNvPr>
          <p:cNvSpPr>
            <a:spLocks noGrp="1"/>
          </p:cNvSpPr>
          <p:nvPr>
            <p:ph type="title"/>
          </p:nvPr>
        </p:nvSpPr>
        <p:spPr/>
        <p:txBody>
          <a:bodyPr/>
          <a:lstStyle/>
          <a:p>
            <a:pPr>
              <a:defRPr sz="3600"/>
            </a:pPr>
            <a:r>
              <a:rPr lang="en-US" dirty="0"/>
              <a:t>Life and Light - John 1:11-14</a:t>
            </a:r>
            <a:endParaRPr dirty="0"/>
          </a:p>
        </p:txBody>
      </p:sp>
      <p:sp>
        <p:nvSpPr>
          <p:cNvPr id="3" name="Content Placeholder 2">
            <a:extLst>
              <a:ext uri="{FF2B5EF4-FFF2-40B4-BE49-F238E27FC236}">
                <a16:creationId xmlns:a16="http://schemas.microsoft.com/office/drawing/2014/main" id="{DD1568C0-957E-515F-134D-891B524C4898}"/>
              </a:ext>
            </a:extLst>
          </p:cNvPr>
          <p:cNvSpPr>
            <a:spLocks noGrp="1"/>
          </p:cNvSpPr>
          <p:nvPr>
            <p:ph sz="half" idx="1"/>
          </p:nvPr>
        </p:nvSpPr>
        <p:spPr>
          <a:xfrm>
            <a:off x="1176866" y="2487167"/>
            <a:ext cx="3337560" cy="3455496"/>
          </a:xfrm>
        </p:spPr>
        <p:txBody>
          <a:bodyPr>
            <a:normAutofit/>
          </a:bodyPr>
          <a:lstStyle/>
          <a:p>
            <a:pPr algn="l">
              <a:defRPr sz="2800"/>
            </a:pPr>
            <a:r>
              <a:rPr lang="en-US" sz="3200" dirty="0"/>
              <a:t>11 He came unto his own, and his own received him not.</a:t>
            </a:r>
          </a:p>
        </p:txBody>
      </p:sp>
      <p:pic>
        <p:nvPicPr>
          <p:cNvPr id="10242" name="Picture 2" descr="1 Corinthians 15:3 - &quot;For I delivered unto you first of all that which I also received, how that Christ died for our sins according to the scriptures;&quot;">
            <a:extLst>
              <a:ext uri="{FF2B5EF4-FFF2-40B4-BE49-F238E27FC236}">
                <a16:creationId xmlns:a16="http://schemas.microsoft.com/office/drawing/2014/main" id="{5A293787-F8E6-CACD-4F81-5FE7EE35680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652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C19D1-E35B-CC08-B683-604AAE035E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6E90F-7542-712B-E318-EB9063E90072}"/>
              </a:ext>
            </a:extLst>
          </p:cNvPr>
          <p:cNvSpPr>
            <a:spLocks noGrp="1"/>
          </p:cNvSpPr>
          <p:nvPr>
            <p:ph type="title"/>
          </p:nvPr>
        </p:nvSpPr>
        <p:spPr>
          <a:xfrm>
            <a:off x="1233488" y="136110"/>
            <a:ext cx="6798734" cy="1303867"/>
          </a:xfrm>
        </p:spPr>
        <p:txBody>
          <a:bodyPr>
            <a:normAutofit/>
          </a:bodyPr>
          <a:lstStyle/>
          <a:p>
            <a:pPr>
              <a:defRPr sz="3600"/>
            </a:pPr>
            <a:r>
              <a:rPr lang="en-US" sz="4000" dirty="0">
                <a:solidFill>
                  <a:srgbClr val="FFC000"/>
                </a:solidFill>
              </a:rPr>
              <a:t>Life and Light</a:t>
            </a:r>
            <a:r>
              <a:rPr sz="4000" dirty="0">
                <a:solidFill>
                  <a:srgbClr val="FFC000"/>
                </a:solidFill>
              </a:rPr>
              <a:t>- </a:t>
            </a:r>
            <a:r>
              <a:rPr lang="en-US" sz="4000" dirty="0">
                <a:solidFill>
                  <a:srgbClr val="FFC000"/>
                </a:solidFill>
              </a:rPr>
              <a:t>John 14:6</a:t>
            </a:r>
            <a:endParaRPr sz="4000" dirty="0">
              <a:solidFill>
                <a:srgbClr val="FFC000"/>
              </a:solidFill>
            </a:endParaRPr>
          </a:p>
        </p:txBody>
      </p:sp>
      <p:sp>
        <p:nvSpPr>
          <p:cNvPr id="4" name="Content Placeholder 3">
            <a:extLst>
              <a:ext uri="{FF2B5EF4-FFF2-40B4-BE49-F238E27FC236}">
                <a16:creationId xmlns:a16="http://schemas.microsoft.com/office/drawing/2014/main" id="{769003D0-63FA-700F-5721-60C8A114CAFE}"/>
              </a:ext>
            </a:extLst>
          </p:cNvPr>
          <p:cNvSpPr>
            <a:spLocks noGrp="1"/>
          </p:cNvSpPr>
          <p:nvPr>
            <p:ph sz="half" idx="2"/>
          </p:nvPr>
        </p:nvSpPr>
        <p:spPr>
          <a:xfrm>
            <a:off x="4015409" y="1439977"/>
            <a:ext cx="4524292" cy="5135751"/>
          </a:xfrm>
        </p:spPr>
        <p:txBody>
          <a:bodyPr>
            <a:normAutofit/>
          </a:bodyPr>
          <a:lstStyle/>
          <a:p>
            <a:pPr algn="l">
              <a:defRPr sz="2800"/>
            </a:pPr>
            <a:r>
              <a:rPr lang="en-US" sz="3600" dirty="0"/>
              <a:t>6 Jesus saith unto him, I am the way, the truth, and the life: no man cometh unto the Father, but by me.</a:t>
            </a:r>
          </a:p>
        </p:txBody>
      </p:sp>
      <p:pic>
        <p:nvPicPr>
          <p:cNvPr id="17410" name="Picture 2" descr="John McClendon: Explore The Bible Study ...">
            <a:extLst>
              <a:ext uri="{FF2B5EF4-FFF2-40B4-BE49-F238E27FC236}">
                <a16:creationId xmlns:a16="http://schemas.microsoft.com/office/drawing/2014/main" id="{CBA4CF51-7E03-82C0-5970-146987CA501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52749"/>
          <a:stretch/>
        </p:blipFill>
        <p:spPr bwMode="auto">
          <a:xfrm>
            <a:off x="1163725" y="1739165"/>
            <a:ext cx="2851684" cy="3379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00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oly light in blue sky&#10;&#10;Picture a burst of holy light emanating from the heavens, casting a radiant glow against a backdrop of a clear, blue sky. The image should be rendered in the style of digital art. Ensure there are no text or words present in the composition.">
            <a:extLst>
              <a:ext uri="{FF2B5EF4-FFF2-40B4-BE49-F238E27FC236}">
                <a16:creationId xmlns:a16="http://schemas.microsoft.com/office/drawing/2014/main" id="{202382EC-01E1-4DA1-8583-9AC180A6FB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811"/>
          <a:stretch/>
        </p:blipFill>
        <p:spPr bwMode="auto">
          <a:xfrm>
            <a:off x="1143000" y="0"/>
            <a:ext cx="6858000" cy="5430741"/>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6BC4E5-D3E3-C782-1049-8204389B4285}"/>
              </a:ext>
            </a:extLst>
          </p:cNvPr>
          <p:cNvSpPr txBox="1"/>
          <p:nvPr/>
        </p:nvSpPr>
        <p:spPr>
          <a:xfrm>
            <a:off x="1574358" y="5090938"/>
            <a:ext cx="5995284" cy="1015663"/>
          </a:xfrm>
          <a:prstGeom prst="rect">
            <a:avLst/>
          </a:prstGeom>
          <a:noFill/>
        </p:spPr>
        <p:txBody>
          <a:bodyPr wrap="square" rtlCol="0">
            <a:spAutoFit/>
          </a:bodyPr>
          <a:lstStyle/>
          <a:p>
            <a:r>
              <a:rPr lang="en-US" sz="6000" dirty="0">
                <a:solidFill>
                  <a:srgbClr val="FEF2C1"/>
                </a:solidFill>
              </a:rPr>
              <a:t>The Source of Light</a:t>
            </a:r>
          </a:p>
        </p:txBody>
      </p:sp>
      <p:sp>
        <p:nvSpPr>
          <p:cNvPr id="3" name="TextBox 2">
            <a:extLst>
              <a:ext uri="{FF2B5EF4-FFF2-40B4-BE49-F238E27FC236}">
                <a16:creationId xmlns:a16="http://schemas.microsoft.com/office/drawing/2014/main" id="{DCD1BE7E-970A-EF14-DF8C-F8429DC7BC97}"/>
              </a:ext>
            </a:extLst>
          </p:cNvPr>
          <p:cNvSpPr txBox="1"/>
          <p:nvPr/>
        </p:nvSpPr>
        <p:spPr>
          <a:xfrm>
            <a:off x="1574358" y="5948758"/>
            <a:ext cx="2820725" cy="646331"/>
          </a:xfrm>
          <a:prstGeom prst="rect">
            <a:avLst/>
          </a:prstGeom>
          <a:noFill/>
        </p:spPr>
        <p:txBody>
          <a:bodyPr wrap="square" rtlCol="0">
            <a:spAutoFit/>
          </a:bodyPr>
          <a:lstStyle/>
          <a:p>
            <a:r>
              <a:rPr lang="en-US" sz="3600" dirty="0">
                <a:solidFill>
                  <a:srgbClr val="FEF2C1"/>
                </a:solidFill>
              </a:rPr>
              <a:t>John 1:1-14</a:t>
            </a:r>
          </a:p>
        </p:txBody>
      </p:sp>
    </p:spTree>
    <p:extLst>
      <p:ext uri="{BB962C8B-B14F-4D97-AF65-F5344CB8AC3E}">
        <p14:creationId xmlns:p14="http://schemas.microsoft.com/office/powerpoint/2010/main" val="1147935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E457A-09D4-E6CA-4E57-123E2ED32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371FBD-9606-9BF9-C3CF-4A462D6DEE3F}"/>
              </a:ext>
            </a:extLst>
          </p:cNvPr>
          <p:cNvSpPr>
            <a:spLocks noGrp="1"/>
          </p:cNvSpPr>
          <p:nvPr>
            <p:ph type="title"/>
          </p:nvPr>
        </p:nvSpPr>
        <p:spPr>
          <a:xfrm>
            <a:off x="805521" y="136110"/>
            <a:ext cx="7662617" cy="1303867"/>
          </a:xfrm>
        </p:spPr>
        <p:txBody>
          <a:bodyPr>
            <a:normAutofit/>
          </a:bodyPr>
          <a:lstStyle/>
          <a:p>
            <a:pPr>
              <a:defRPr sz="3600"/>
            </a:pPr>
            <a:r>
              <a:rPr lang="en-US" sz="4000" dirty="0">
                <a:solidFill>
                  <a:srgbClr val="FFC000"/>
                </a:solidFill>
              </a:rPr>
              <a:t>Life and Light</a:t>
            </a:r>
            <a:r>
              <a:rPr sz="4000" dirty="0">
                <a:solidFill>
                  <a:srgbClr val="FFC000"/>
                </a:solidFill>
              </a:rPr>
              <a:t>- </a:t>
            </a:r>
            <a:r>
              <a:rPr lang="en-US" sz="4000" dirty="0">
                <a:solidFill>
                  <a:srgbClr val="FFC000"/>
                </a:solidFill>
              </a:rPr>
              <a:t>John 11:25-26</a:t>
            </a:r>
            <a:endParaRPr sz="4000" dirty="0">
              <a:solidFill>
                <a:srgbClr val="FFC000"/>
              </a:solidFill>
            </a:endParaRPr>
          </a:p>
        </p:txBody>
      </p:sp>
      <p:sp>
        <p:nvSpPr>
          <p:cNvPr id="4" name="Content Placeholder 3">
            <a:extLst>
              <a:ext uri="{FF2B5EF4-FFF2-40B4-BE49-F238E27FC236}">
                <a16:creationId xmlns:a16="http://schemas.microsoft.com/office/drawing/2014/main" id="{79BD0A30-0C06-A9A2-7F06-C684D5490801}"/>
              </a:ext>
            </a:extLst>
          </p:cNvPr>
          <p:cNvSpPr>
            <a:spLocks noGrp="1"/>
          </p:cNvSpPr>
          <p:nvPr>
            <p:ph sz="half" idx="2"/>
          </p:nvPr>
        </p:nvSpPr>
        <p:spPr>
          <a:xfrm>
            <a:off x="3427012" y="1256305"/>
            <a:ext cx="5422790" cy="5319424"/>
          </a:xfrm>
        </p:spPr>
        <p:txBody>
          <a:bodyPr>
            <a:normAutofit fontScale="92500" lnSpcReduction="20000"/>
          </a:bodyPr>
          <a:lstStyle/>
          <a:p>
            <a:pPr algn="l">
              <a:defRPr sz="2800"/>
            </a:pPr>
            <a:r>
              <a:rPr lang="en-US" sz="3600" dirty="0"/>
              <a:t>25 Jesus said unto her, I am the resurrection, and the life: he that believeth in me, though he were dead, yet shall he live:</a:t>
            </a:r>
          </a:p>
          <a:p>
            <a:pPr algn="l">
              <a:defRPr sz="2800"/>
            </a:pPr>
            <a:r>
              <a:rPr lang="en-US" sz="3600" dirty="0"/>
              <a:t>26 And whosoever </a:t>
            </a:r>
            <a:r>
              <a:rPr lang="en-US" sz="3600" dirty="0" err="1"/>
              <a:t>liveth</a:t>
            </a:r>
            <a:r>
              <a:rPr lang="en-US" sz="3600" dirty="0"/>
              <a:t> and believeth in me shall never die. </a:t>
            </a:r>
            <a:r>
              <a:rPr lang="en-US" sz="3600" dirty="0" err="1"/>
              <a:t>Believest</a:t>
            </a:r>
            <a:r>
              <a:rPr lang="en-US" sz="3600" dirty="0"/>
              <a:t> thou this?</a:t>
            </a:r>
          </a:p>
        </p:txBody>
      </p:sp>
      <p:pic>
        <p:nvPicPr>
          <p:cNvPr id="16386" name="Picture 2" descr="Light of the World (20x16) – Hart ...">
            <a:extLst>
              <a:ext uri="{FF2B5EF4-FFF2-40B4-BE49-F238E27FC236}">
                <a16:creationId xmlns:a16="http://schemas.microsoft.com/office/drawing/2014/main" id="{D8714965-EB76-F239-3A15-50B2FCA07E1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0503" r="30526"/>
          <a:stretch/>
        </p:blipFill>
        <p:spPr bwMode="auto">
          <a:xfrm>
            <a:off x="866692" y="1600072"/>
            <a:ext cx="2274073" cy="4353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132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1AD90-83BC-9F26-C8F9-89931490B6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C6B722-D2B4-F5A2-5E6E-60F1FFD17D4D}"/>
              </a:ext>
            </a:extLst>
          </p:cNvPr>
          <p:cNvSpPr>
            <a:spLocks noGrp="1"/>
          </p:cNvSpPr>
          <p:nvPr>
            <p:ph type="title"/>
          </p:nvPr>
        </p:nvSpPr>
        <p:spPr/>
        <p:txBody>
          <a:bodyPr/>
          <a:lstStyle/>
          <a:p>
            <a:pPr>
              <a:defRPr sz="3600"/>
            </a:pPr>
            <a:r>
              <a:rPr lang="en-US" dirty="0"/>
              <a:t>Life and Light - John 1:12-14</a:t>
            </a:r>
            <a:endParaRPr dirty="0"/>
          </a:p>
        </p:txBody>
      </p:sp>
      <p:sp>
        <p:nvSpPr>
          <p:cNvPr id="3" name="Content Placeholder 2">
            <a:extLst>
              <a:ext uri="{FF2B5EF4-FFF2-40B4-BE49-F238E27FC236}">
                <a16:creationId xmlns:a16="http://schemas.microsoft.com/office/drawing/2014/main" id="{73A8EA11-76D1-74BF-9D59-FC59C810CBBE}"/>
              </a:ext>
            </a:extLst>
          </p:cNvPr>
          <p:cNvSpPr>
            <a:spLocks noGrp="1"/>
          </p:cNvSpPr>
          <p:nvPr>
            <p:ph sz="half" idx="1"/>
          </p:nvPr>
        </p:nvSpPr>
        <p:spPr>
          <a:xfrm>
            <a:off x="818984" y="2107096"/>
            <a:ext cx="3695442" cy="3835567"/>
          </a:xfrm>
        </p:spPr>
        <p:txBody>
          <a:bodyPr>
            <a:normAutofit fontScale="92500" lnSpcReduction="20000"/>
          </a:bodyPr>
          <a:lstStyle/>
          <a:p>
            <a:pPr algn="l">
              <a:defRPr sz="2800"/>
            </a:pPr>
            <a:r>
              <a:rPr lang="en-US" sz="3200" dirty="0"/>
              <a:t>12 But as many as received him, to them gave he power to become the sons of God, even to them that believe on his name:</a:t>
            </a:r>
          </a:p>
        </p:txBody>
      </p:sp>
      <p:pic>
        <p:nvPicPr>
          <p:cNvPr id="11266" name="Picture 2" descr="1 John 2:12 - &quot;I write unto you, little children, because your sins are forgiven you for his name's sake.&quot;">
            <a:extLst>
              <a:ext uri="{FF2B5EF4-FFF2-40B4-BE49-F238E27FC236}">
                <a16:creationId xmlns:a16="http://schemas.microsoft.com/office/drawing/2014/main" id="{ACBEE6B1-017F-6A65-B877-2350BD91274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56344" y="2107096"/>
            <a:ext cx="3660102" cy="3660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344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D800B-D2A1-F6B8-F5E3-6050733123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30E26-E265-9498-96A3-FD838AFA1C9D}"/>
              </a:ext>
            </a:extLst>
          </p:cNvPr>
          <p:cNvSpPr>
            <a:spLocks noGrp="1"/>
          </p:cNvSpPr>
          <p:nvPr>
            <p:ph type="title"/>
          </p:nvPr>
        </p:nvSpPr>
        <p:spPr/>
        <p:txBody>
          <a:bodyPr/>
          <a:lstStyle/>
          <a:p>
            <a:pPr>
              <a:defRPr sz="3600"/>
            </a:pPr>
            <a:r>
              <a:rPr lang="en-US" dirty="0"/>
              <a:t>Life and Light - John 1:13-14</a:t>
            </a:r>
            <a:endParaRPr dirty="0"/>
          </a:p>
        </p:txBody>
      </p:sp>
      <p:sp>
        <p:nvSpPr>
          <p:cNvPr id="3" name="Content Placeholder 2">
            <a:extLst>
              <a:ext uri="{FF2B5EF4-FFF2-40B4-BE49-F238E27FC236}">
                <a16:creationId xmlns:a16="http://schemas.microsoft.com/office/drawing/2014/main" id="{AE6F799C-A98F-3ED8-06A8-4AF675E10FE6}"/>
              </a:ext>
            </a:extLst>
          </p:cNvPr>
          <p:cNvSpPr>
            <a:spLocks noGrp="1"/>
          </p:cNvSpPr>
          <p:nvPr>
            <p:ph sz="half" idx="1"/>
          </p:nvPr>
        </p:nvSpPr>
        <p:spPr>
          <a:xfrm>
            <a:off x="1162050" y="2115047"/>
            <a:ext cx="3352376" cy="3827616"/>
          </a:xfrm>
        </p:spPr>
        <p:txBody>
          <a:bodyPr>
            <a:normAutofit fontScale="92500" lnSpcReduction="20000"/>
          </a:bodyPr>
          <a:lstStyle/>
          <a:p>
            <a:pPr algn="l">
              <a:defRPr sz="2800"/>
            </a:pPr>
            <a:r>
              <a:rPr lang="en-US" sz="3200" dirty="0"/>
              <a:t>13 Which were born, not of blood, nor of the will of the flesh, nor of the will of man, but of God.</a:t>
            </a:r>
          </a:p>
        </p:txBody>
      </p:sp>
      <p:pic>
        <p:nvPicPr>
          <p:cNvPr id="12290" name="Picture 2" descr="Luke 1:13">
            <a:extLst>
              <a:ext uri="{FF2B5EF4-FFF2-40B4-BE49-F238E27FC236}">
                <a16:creationId xmlns:a16="http://schemas.microsoft.com/office/drawing/2014/main" id="{7F451226-1810-CC4B-7868-44D5337780D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29589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815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1CD30-0842-BCE2-2ACC-30A9FB2CC8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440D6-67D2-2CE3-6AD8-C3F5EA6E2DC7}"/>
              </a:ext>
            </a:extLst>
          </p:cNvPr>
          <p:cNvSpPr>
            <a:spLocks noGrp="1"/>
          </p:cNvSpPr>
          <p:nvPr>
            <p:ph type="title"/>
          </p:nvPr>
        </p:nvSpPr>
        <p:spPr>
          <a:xfrm>
            <a:off x="1233488" y="136110"/>
            <a:ext cx="6798734" cy="1303867"/>
          </a:xfrm>
        </p:spPr>
        <p:txBody>
          <a:bodyPr>
            <a:normAutofit/>
          </a:bodyPr>
          <a:lstStyle/>
          <a:p>
            <a:pPr>
              <a:defRPr sz="3600"/>
            </a:pPr>
            <a:r>
              <a:rPr lang="en-US" sz="4000" dirty="0">
                <a:solidFill>
                  <a:srgbClr val="FFC000"/>
                </a:solidFill>
              </a:rPr>
              <a:t>Life and Light</a:t>
            </a:r>
            <a:r>
              <a:rPr sz="4000" dirty="0">
                <a:solidFill>
                  <a:srgbClr val="FFC000"/>
                </a:solidFill>
              </a:rPr>
              <a:t>- </a:t>
            </a:r>
            <a:r>
              <a:rPr lang="en-US" sz="4000" dirty="0">
                <a:solidFill>
                  <a:srgbClr val="FFC000"/>
                </a:solidFill>
              </a:rPr>
              <a:t>John 10:10</a:t>
            </a:r>
            <a:endParaRPr sz="4000" dirty="0">
              <a:solidFill>
                <a:srgbClr val="FFC000"/>
              </a:solidFill>
            </a:endParaRPr>
          </a:p>
        </p:txBody>
      </p:sp>
      <p:sp>
        <p:nvSpPr>
          <p:cNvPr id="4" name="Content Placeholder 3">
            <a:extLst>
              <a:ext uri="{FF2B5EF4-FFF2-40B4-BE49-F238E27FC236}">
                <a16:creationId xmlns:a16="http://schemas.microsoft.com/office/drawing/2014/main" id="{C650FD73-D5AA-6178-BB0A-73D91D5DB8C2}"/>
              </a:ext>
            </a:extLst>
          </p:cNvPr>
          <p:cNvSpPr>
            <a:spLocks noGrp="1"/>
          </p:cNvSpPr>
          <p:nvPr>
            <p:ph sz="half" idx="2"/>
          </p:nvPr>
        </p:nvSpPr>
        <p:spPr>
          <a:xfrm>
            <a:off x="3427012" y="1256305"/>
            <a:ext cx="5422790" cy="5319424"/>
          </a:xfrm>
        </p:spPr>
        <p:txBody>
          <a:bodyPr>
            <a:normAutofit/>
          </a:bodyPr>
          <a:lstStyle/>
          <a:p>
            <a:pPr algn="l">
              <a:defRPr sz="2800"/>
            </a:pPr>
            <a:r>
              <a:rPr lang="en-US" sz="3600" dirty="0"/>
              <a:t>10 The thief cometh not, but for to steal, and to kill, and to destroy: I am come that they might have life, and that they might have it more abundantly.</a:t>
            </a:r>
          </a:p>
        </p:txBody>
      </p:sp>
      <p:pic>
        <p:nvPicPr>
          <p:cNvPr id="15362" name="Picture 2" descr="God Said Let There Be Light and There Was Light. by Andy Davis Wall Art">
            <a:extLst>
              <a:ext uri="{FF2B5EF4-FFF2-40B4-BE49-F238E27FC236}">
                <a16:creationId xmlns:a16="http://schemas.microsoft.com/office/drawing/2014/main" id="{2F95D2A3-9F24-B146-3B04-23133B84DD7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7165" r="21153"/>
          <a:stretch/>
        </p:blipFill>
        <p:spPr bwMode="auto">
          <a:xfrm>
            <a:off x="948645" y="1638760"/>
            <a:ext cx="2280335" cy="4412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872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2FF32-C630-7BFB-4597-735520405B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BB4CB5-9B7F-B429-7973-C2CFB1D912D6}"/>
              </a:ext>
            </a:extLst>
          </p:cNvPr>
          <p:cNvSpPr>
            <a:spLocks noGrp="1"/>
          </p:cNvSpPr>
          <p:nvPr>
            <p:ph type="title"/>
          </p:nvPr>
        </p:nvSpPr>
        <p:spPr/>
        <p:txBody>
          <a:bodyPr/>
          <a:lstStyle/>
          <a:p>
            <a:pPr>
              <a:defRPr sz="3600"/>
            </a:pPr>
            <a:r>
              <a:rPr lang="en-US" dirty="0"/>
              <a:t>Life and Light - John 1:14</a:t>
            </a:r>
            <a:endParaRPr dirty="0"/>
          </a:p>
        </p:txBody>
      </p:sp>
      <p:sp>
        <p:nvSpPr>
          <p:cNvPr id="3" name="Content Placeholder 2">
            <a:extLst>
              <a:ext uri="{FF2B5EF4-FFF2-40B4-BE49-F238E27FC236}">
                <a16:creationId xmlns:a16="http://schemas.microsoft.com/office/drawing/2014/main" id="{9B68351F-AB39-9989-A67D-450E35B30F8E}"/>
              </a:ext>
            </a:extLst>
          </p:cNvPr>
          <p:cNvSpPr>
            <a:spLocks noGrp="1"/>
          </p:cNvSpPr>
          <p:nvPr>
            <p:ph sz="half" idx="1"/>
          </p:nvPr>
        </p:nvSpPr>
        <p:spPr>
          <a:xfrm>
            <a:off x="636104" y="2219204"/>
            <a:ext cx="4182386" cy="4006667"/>
          </a:xfrm>
        </p:spPr>
        <p:txBody>
          <a:bodyPr>
            <a:normAutofit fontScale="85000" lnSpcReduction="10000"/>
          </a:bodyPr>
          <a:lstStyle/>
          <a:p>
            <a:pPr algn="l">
              <a:defRPr sz="2800"/>
            </a:pPr>
            <a:r>
              <a:rPr lang="en-US" sz="3200" dirty="0"/>
              <a:t>14 And the Word was made flesh, and dwelt among us, (and we beheld his glory, the glory as of the only begotten of the Father,) full of grace and truth.</a:t>
            </a:r>
          </a:p>
        </p:txBody>
      </p:sp>
      <p:pic>
        <p:nvPicPr>
          <p:cNvPr id="13314" name="Picture 2" descr="John 14:30">
            <a:extLst>
              <a:ext uri="{FF2B5EF4-FFF2-40B4-BE49-F238E27FC236}">
                <a16:creationId xmlns:a16="http://schemas.microsoft.com/office/drawing/2014/main" id="{9BB65441-1F96-7AE2-6D35-601819B7D40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42590" y="2404269"/>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390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8DF65-8987-502F-71C3-956EA7D7C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6A942-5360-65F4-B68D-69B9AED7B82E}"/>
              </a:ext>
            </a:extLst>
          </p:cNvPr>
          <p:cNvSpPr>
            <a:spLocks noGrp="1"/>
          </p:cNvSpPr>
          <p:nvPr>
            <p:ph type="title"/>
          </p:nvPr>
        </p:nvSpPr>
        <p:spPr>
          <a:xfrm>
            <a:off x="1233488" y="136110"/>
            <a:ext cx="6798734" cy="1303867"/>
          </a:xfrm>
        </p:spPr>
        <p:txBody>
          <a:bodyPr>
            <a:normAutofit/>
          </a:bodyPr>
          <a:lstStyle/>
          <a:p>
            <a:pPr>
              <a:defRPr sz="3600"/>
            </a:pPr>
            <a:r>
              <a:rPr lang="en-US" sz="4000" dirty="0">
                <a:solidFill>
                  <a:srgbClr val="FFC000"/>
                </a:solidFill>
              </a:rPr>
              <a:t>Life and Light</a:t>
            </a:r>
            <a:r>
              <a:rPr sz="4000" dirty="0">
                <a:solidFill>
                  <a:srgbClr val="FFC000"/>
                </a:solidFill>
              </a:rPr>
              <a:t>- </a:t>
            </a:r>
            <a:r>
              <a:rPr lang="en-US" sz="4000" dirty="0">
                <a:solidFill>
                  <a:srgbClr val="FFC000"/>
                </a:solidFill>
              </a:rPr>
              <a:t>John 9:5</a:t>
            </a:r>
            <a:endParaRPr sz="4000" dirty="0">
              <a:solidFill>
                <a:srgbClr val="FFC000"/>
              </a:solidFill>
            </a:endParaRPr>
          </a:p>
        </p:txBody>
      </p:sp>
      <p:sp>
        <p:nvSpPr>
          <p:cNvPr id="4" name="Content Placeholder 3">
            <a:extLst>
              <a:ext uri="{FF2B5EF4-FFF2-40B4-BE49-F238E27FC236}">
                <a16:creationId xmlns:a16="http://schemas.microsoft.com/office/drawing/2014/main" id="{B699BC41-5D0E-2F5F-3810-F91D31A94D11}"/>
              </a:ext>
            </a:extLst>
          </p:cNvPr>
          <p:cNvSpPr>
            <a:spLocks noGrp="1"/>
          </p:cNvSpPr>
          <p:nvPr>
            <p:ph sz="half" idx="2"/>
          </p:nvPr>
        </p:nvSpPr>
        <p:spPr>
          <a:xfrm>
            <a:off x="4571999" y="2027583"/>
            <a:ext cx="3546283" cy="3906873"/>
          </a:xfrm>
        </p:spPr>
        <p:txBody>
          <a:bodyPr>
            <a:normAutofit/>
          </a:bodyPr>
          <a:lstStyle/>
          <a:p>
            <a:pPr algn="l">
              <a:defRPr sz="2800"/>
            </a:pPr>
            <a:r>
              <a:rPr lang="en-US" sz="4000" dirty="0"/>
              <a:t>5 As long as I am in the world, I am the light of the world.</a:t>
            </a:r>
          </a:p>
        </p:txBody>
      </p:sp>
      <p:pic>
        <p:nvPicPr>
          <p:cNvPr id="18434" name="Picture 2" descr="John 5:1 - &quot;After this there was a feast of the Jews; and Jesus went up to Jerusalem.&quot;">
            <a:extLst>
              <a:ext uri="{FF2B5EF4-FFF2-40B4-BE49-F238E27FC236}">
                <a16:creationId xmlns:a16="http://schemas.microsoft.com/office/drawing/2014/main" id="{FA6597E2-D13A-F203-083C-9AACFB31227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38072" y="2311763"/>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96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E81B8-147D-06C2-01CD-906FBB3C7A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AD490-9F00-F354-65CF-EAE9072920C5}"/>
              </a:ext>
            </a:extLst>
          </p:cNvPr>
          <p:cNvSpPr>
            <a:spLocks noGrp="1"/>
          </p:cNvSpPr>
          <p:nvPr>
            <p:ph type="title"/>
          </p:nvPr>
        </p:nvSpPr>
        <p:spPr>
          <a:xfrm>
            <a:off x="1041620" y="136110"/>
            <a:ext cx="7396118" cy="1303867"/>
          </a:xfrm>
        </p:spPr>
        <p:txBody>
          <a:bodyPr>
            <a:normAutofit/>
          </a:bodyPr>
          <a:lstStyle/>
          <a:p>
            <a:pPr>
              <a:defRPr sz="3600"/>
            </a:pPr>
            <a:r>
              <a:rPr lang="en-US" sz="4000" dirty="0">
                <a:solidFill>
                  <a:srgbClr val="FFC000"/>
                </a:solidFill>
              </a:rPr>
              <a:t>Life and Light</a:t>
            </a:r>
            <a:r>
              <a:rPr sz="4000" dirty="0">
                <a:solidFill>
                  <a:srgbClr val="FFC000"/>
                </a:solidFill>
              </a:rPr>
              <a:t>- </a:t>
            </a:r>
            <a:r>
              <a:rPr lang="en-US" sz="4000" dirty="0">
                <a:solidFill>
                  <a:srgbClr val="FFC000"/>
                </a:solidFill>
              </a:rPr>
              <a:t>John 12:35-36</a:t>
            </a:r>
            <a:endParaRPr sz="4000" dirty="0">
              <a:solidFill>
                <a:srgbClr val="FFC000"/>
              </a:solidFill>
            </a:endParaRPr>
          </a:p>
        </p:txBody>
      </p:sp>
      <p:sp>
        <p:nvSpPr>
          <p:cNvPr id="4" name="Content Placeholder 3">
            <a:extLst>
              <a:ext uri="{FF2B5EF4-FFF2-40B4-BE49-F238E27FC236}">
                <a16:creationId xmlns:a16="http://schemas.microsoft.com/office/drawing/2014/main" id="{3695E87B-9E22-2DF4-F890-5EE060F8E9FA}"/>
              </a:ext>
            </a:extLst>
          </p:cNvPr>
          <p:cNvSpPr>
            <a:spLocks noGrp="1"/>
          </p:cNvSpPr>
          <p:nvPr>
            <p:ph sz="half" idx="2"/>
          </p:nvPr>
        </p:nvSpPr>
        <p:spPr>
          <a:xfrm>
            <a:off x="2623930" y="1304014"/>
            <a:ext cx="6297433" cy="5279666"/>
          </a:xfrm>
        </p:spPr>
        <p:txBody>
          <a:bodyPr>
            <a:normAutofit fontScale="70000" lnSpcReduction="20000"/>
          </a:bodyPr>
          <a:lstStyle/>
          <a:p>
            <a:pPr algn="l">
              <a:defRPr sz="2800"/>
            </a:pPr>
            <a:r>
              <a:rPr lang="en-US" sz="4000" dirty="0"/>
              <a:t>35 Then Jesus said unto them, Yet a little while is the light with you. Walk while ye have the light, lest darkness come upon you: for he that walketh in darkness </a:t>
            </a:r>
            <a:r>
              <a:rPr lang="en-US" sz="4000" dirty="0" err="1"/>
              <a:t>knoweth</a:t>
            </a:r>
            <a:r>
              <a:rPr lang="en-US" sz="4000" dirty="0"/>
              <a:t> not whither he </a:t>
            </a:r>
            <a:r>
              <a:rPr lang="en-US" sz="4000" dirty="0" err="1"/>
              <a:t>goeth</a:t>
            </a:r>
            <a:r>
              <a:rPr lang="en-US" sz="4000" dirty="0"/>
              <a:t>.</a:t>
            </a:r>
          </a:p>
          <a:p>
            <a:pPr algn="l">
              <a:defRPr sz="2800"/>
            </a:pPr>
            <a:r>
              <a:rPr lang="en-US" sz="4000" dirty="0"/>
              <a:t>36 While ye have light, believe in the light, that ye may be the children of light. These things </a:t>
            </a:r>
            <a:r>
              <a:rPr lang="en-US" sz="4000" dirty="0" err="1"/>
              <a:t>spake</a:t>
            </a:r>
            <a:r>
              <a:rPr lang="en-US" sz="4000" dirty="0"/>
              <a:t> Jesus, and departed, and did hide himself from them.</a:t>
            </a:r>
          </a:p>
        </p:txBody>
      </p:sp>
      <p:pic>
        <p:nvPicPr>
          <p:cNvPr id="19458" name="Picture 2" descr="John 12:35 - &quot;Then Jesus said unto them, Yet a little while is the light with you. Walk while ye have the light, lest darkness come upon you: for he that walketh in darkness knoweth not whither he goeth.&quot;&#10;&#10;Create a digital artwork illustrating a transformative biblical scene inspired by John 12:35. Depict a group of diverse individuals journeying on a path illuminated by a radiant, warm light denoting guidance and hope, and contrast this with the impending darkness symbolizing uncertainty and despair. Remember, it's not about representing a specific character, but more about the overall metaphorical struggle between light and darkness, a universal human theme.">
            <a:extLst>
              <a:ext uri="{FF2B5EF4-FFF2-40B4-BE49-F238E27FC236}">
                <a16:creationId xmlns:a16="http://schemas.microsoft.com/office/drawing/2014/main" id="{B48F90E1-274C-9A08-B0F9-493F6472645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3360" r="12580"/>
          <a:stretch/>
        </p:blipFill>
        <p:spPr bwMode="auto">
          <a:xfrm>
            <a:off x="421418" y="1439977"/>
            <a:ext cx="2075292" cy="4710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291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B2C50-3A04-71BA-94F5-AEB59B2ABA22}"/>
            </a:ext>
          </a:extLst>
        </p:cNvPr>
        <p:cNvGrpSpPr/>
        <p:nvPr/>
      </p:nvGrpSpPr>
      <p:grpSpPr>
        <a:xfrm>
          <a:off x="0" y="0"/>
          <a:ext cx="0" cy="0"/>
          <a:chOff x="0" y="0"/>
          <a:chExt cx="0" cy="0"/>
        </a:xfrm>
      </p:grpSpPr>
      <p:pic>
        <p:nvPicPr>
          <p:cNvPr id="20482" name="Picture 2" descr="Holy light in blue sky&#10;&#10;Picture a burst of holy light emanating from the heavens, casting a radiant glow against a backdrop of a clear, blue sky. The image should be rendered in the style of digital art. Ensure there are no text or words present in the composition.">
            <a:extLst>
              <a:ext uri="{FF2B5EF4-FFF2-40B4-BE49-F238E27FC236}">
                <a16:creationId xmlns:a16="http://schemas.microsoft.com/office/drawing/2014/main" id="{1FE8D1D9-E750-2FDC-965C-C21725F56A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811"/>
          <a:stretch/>
        </p:blipFill>
        <p:spPr bwMode="auto">
          <a:xfrm>
            <a:off x="1143000" y="0"/>
            <a:ext cx="6858000" cy="5430741"/>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3F54AE1-7F59-DE44-2F60-CDF5B8693FEB}"/>
              </a:ext>
            </a:extLst>
          </p:cNvPr>
          <p:cNvSpPr txBox="1"/>
          <p:nvPr/>
        </p:nvSpPr>
        <p:spPr>
          <a:xfrm>
            <a:off x="1329856" y="5090938"/>
            <a:ext cx="6671144" cy="1015663"/>
          </a:xfrm>
          <a:prstGeom prst="rect">
            <a:avLst/>
          </a:prstGeom>
          <a:noFill/>
        </p:spPr>
        <p:txBody>
          <a:bodyPr wrap="square" rtlCol="0">
            <a:spAutoFit/>
          </a:bodyPr>
          <a:lstStyle/>
          <a:p>
            <a:r>
              <a:rPr lang="en-US" sz="6000" dirty="0">
                <a:solidFill>
                  <a:srgbClr val="FEF2C1"/>
                </a:solidFill>
              </a:rPr>
              <a:t>The Source of Bread</a:t>
            </a:r>
          </a:p>
        </p:txBody>
      </p:sp>
      <p:sp>
        <p:nvSpPr>
          <p:cNvPr id="3" name="TextBox 2">
            <a:extLst>
              <a:ext uri="{FF2B5EF4-FFF2-40B4-BE49-F238E27FC236}">
                <a16:creationId xmlns:a16="http://schemas.microsoft.com/office/drawing/2014/main" id="{103AE6D1-FF7F-7A6D-4185-362AFF855A04}"/>
              </a:ext>
            </a:extLst>
          </p:cNvPr>
          <p:cNvSpPr txBox="1"/>
          <p:nvPr/>
        </p:nvSpPr>
        <p:spPr>
          <a:xfrm>
            <a:off x="1329856" y="5958956"/>
            <a:ext cx="2820725" cy="646331"/>
          </a:xfrm>
          <a:prstGeom prst="rect">
            <a:avLst/>
          </a:prstGeom>
          <a:noFill/>
        </p:spPr>
        <p:txBody>
          <a:bodyPr wrap="square" rtlCol="0">
            <a:spAutoFit/>
          </a:bodyPr>
          <a:lstStyle/>
          <a:p>
            <a:r>
              <a:rPr lang="en-US" sz="3600" dirty="0">
                <a:solidFill>
                  <a:srgbClr val="FEF2C1"/>
                </a:solidFill>
              </a:rPr>
              <a:t>John 6:1-13</a:t>
            </a:r>
          </a:p>
        </p:txBody>
      </p:sp>
    </p:spTree>
    <p:extLst>
      <p:ext uri="{BB962C8B-B14F-4D97-AF65-F5344CB8AC3E}">
        <p14:creationId xmlns:p14="http://schemas.microsoft.com/office/powerpoint/2010/main" val="170532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F090D-29AA-30D0-5192-6527BA3993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9096A-3902-C850-5EEB-839DA08DD2CD}"/>
              </a:ext>
            </a:extLst>
          </p:cNvPr>
          <p:cNvSpPr>
            <a:spLocks noGrp="1"/>
          </p:cNvSpPr>
          <p:nvPr>
            <p:ph type="title"/>
          </p:nvPr>
        </p:nvSpPr>
        <p:spPr>
          <a:xfrm>
            <a:off x="1144987" y="333955"/>
            <a:ext cx="6916735" cy="5422789"/>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rmAutofit/>
          </a:bodyPr>
          <a:lstStyle/>
          <a:p>
            <a:r>
              <a:rPr lang="en-US" b="0" i="0" dirty="0">
                <a:solidFill>
                  <a:schemeClr val="bg1">
                    <a:lumMod val="85000"/>
                    <a:lumOff val="15000"/>
                  </a:schemeClr>
                </a:solidFill>
                <a:effectLst/>
                <a:latin typeface="Raleway" pitchFamily="2" charset="0"/>
              </a:rPr>
              <a:t>Christ never worked a miracle except to supply a genuine necessity, and every miracle was of a character to lead the people to the tree of life, whose leaves are for the healing of the nations. The simple food passed round by the hands of the disciples contained a whole treasure of lessons. </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991BDAD7-6652-B252-1458-64C970E4E7BE}"/>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366</a:t>
            </a:r>
          </a:p>
        </p:txBody>
      </p:sp>
    </p:spTree>
    <p:extLst>
      <p:ext uri="{BB962C8B-B14F-4D97-AF65-F5344CB8AC3E}">
        <p14:creationId xmlns:p14="http://schemas.microsoft.com/office/powerpoint/2010/main" val="1686560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BD7DB-D540-C2A9-983B-047CF4ED03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8EEAEB-AEEC-B97B-9D84-32705F3D4B06}"/>
              </a:ext>
            </a:extLst>
          </p:cNvPr>
          <p:cNvSpPr>
            <a:spLocks noGrp="1"/>
          </p:cNvSpPr>
          <p:nvPr>
            <p:ph type="title"/>
          </p:nvPr>
        </p:nvSpPr>
        <p:spPr/>
        <p:txBody>
          <a:bodyPr/>
          <a:lstStyle/>
          <a:p>
            <a:pPr>
              <a:defRPr sz="3600"/>
            </a:pPr>
            <a:r>
              <a:rPr lang="en-US" i="1" dirty="0"/>
              <a:t>Miraculous Bread</a:t>
            </a:r>
            <a:r>
              <a:rPr i="1" dirty="0"/>
              <a:t> - John 6:1</a:t>
            </a:r>
          </a:p>
        </p:txBody>
      </p:sp>
      <p:pic>
        <p:nvPicPr>
          <p:cNvPr id="18434" name="Picture 2" descr="A large crowd, many of them pilgrims on their way to the Passover feast in Jerusalem, watched the boat and followed it around the coast on foot to meet Jesus. – Slide 2">
            <a:extLst>
              <a:ext uri="{FF2B5EF4-FFF2-40B4-BE49-F238E27FC236}">
                <a16:creationId xmlns:a16="http://schemas.microsoft.com/office/drawing/2014/main" id="{71150E4F-E222-98D4-EE64-6C6886C6E40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33488" y="2654102"/>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7001492C-F906-3C5B-A964-7CB1E45544DB}"/>
              </a:ext>
            </a:extLst>
          </p:cNvPr>
          <p:cNvSpPr>
            <a:spLocks noGrp="1"/>
          </p:cNvSpPr>
          <p:nvPr>
            <p:ph sz="half" idx="2"/>
          </p:nvPr>
        </p:nvSpPr>
        <p:spPr>
          <a:xfrm>
            <a:off x="4707675" y="2321781"/>
            <a:ext cx="3337560" cy="3307875"/>
          </a:xfrm>
        </p:spPr>
        <p:txBody>
          <a:bodyPr>
            <a:normAutofit fontScale="92500" lnSpcReduction="10000"/>
          </a:bodyPr>
          <a:lstStyle/>
          <a:p>
            <a:pPr algn="l">
              <a:defRPr sz="2800"/>
            </a:pPr>
            <a:r>
              <a:rPr sz="3200" dirty="0"/>
              <a:t>After these things Jesus went over the sea of Galilee, which is the sea of Tiberias.</a:t>
            </a:r>
          </a:p>
        </p:txBody>
      </p:sp>
    </p:spTree>
    <p:extLst>
      <p:ext uri="{BB962C8B-B14F-4D97-AF65-F5344CB8AC3E}">
        <p14:creationId xmlns:p14="http://schemas.microsoft.com/office/powerpoint/2010/main" val="2596513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dirty="0"/>
              <a:t>Life and Light</a:t>
            </a:r>
            <a:r>
              <a:rPr dirty="0"/>
              <a:t> - John </a:t>
            </a:r>
            <a:r>
              <a:rPr lang="en-US" dirty="0"/>
              <a:t>1</a:t>
            </a:r>
            <a:r>
              <a:rPr dirty="0"/>
              <a:t>:1</a:t>
            </a:r>
            <a:r>
              <a:rPr lang="en-US" dirty="0"/>
              <a:t>-14</a:t>
            </a:r>
            <a:endParaRPr dirty="0"/>
          </a:p>
        </p:txBody>
      </p:sp>
      <p:sp>
        <p:nvSpPr>
          <p:cNvPr id="3" name="Content Placeholder 2"/>
          <p:cNvSpPr>
            <a:spLocks noGrp="1"/>
          </p:cNvSpPr>
          <p:nvPr>
            <p:ph sz="half" idx="1"/>
          </p:nvPr>
        </p:nvSpPr>
        <p:spPr/>
        <p:txBody>
          <a:bodyPr>
            <a:normAutofit fontScale="92500" lnSpcReduction="20000"/>
          </a:bodyPr>
          <a:lstStyle/>
          <a:p>
            <a:pPr algn="l">
              <a:defRPr sz="2800"/>
            </a:pPr>
            <a:r>
              <a:rPr lang="en-US" sz="3200" dirty="0"/>
              <a:t>1 In the beginning was the Word, and the Word was with God, and the Word was God.</a:t>
            </a:r>
          </a:p>
        </p:txBody>
      </p:sp>
      <p:pic>
        <p:nvPicPr>
          <p:cNvPr id="1026" name="Picture 2" descr="John 1:1">
            <a:extLst>
              <a:ext uri="{FF2B5EF4-FFF2-40B4-BE49-F238E27FC236}">
                <a16:creationId xmlns:a16="http://schemas.microsoft.com/office/drawing/2014/main" id="{2374CDD6-130E-F7AC-32F2-CD930B2234F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6:2</a:t>
            </a:r>
          </a:p>
        </p:txBody>
      </p:sp>
      <p:pic>
        <p:nvPicPr>
          <p:cNvPr id="19458" name="Picture 2" descr="The disciples had just returned from going around villages preaching and healing the sick. They had also heard the news that John the Baptist had been executed by Herod Antipas. Jesus and His disciples got in a boat a sailed to a remote place. – Slide 1">
            <a:extLst>
              <a:ext uri="{FF2B5EF4-FFF2-40B4-BE49-F238E27FC236}">
                <a16:creationId xmlns:a16="http://schemas.microsoft.com/office/drawing/2014/main" id="{C8316F3B-410D-177C-AC96-600B50FBEEA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98498" y="2700993"/>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237011" y="2219204"/>
            <a:ext cx="4008492" cy="3715252"/>
          </a:xfrm>
        </p:spPr>
        <p:txBody>
          <a:bodyPr>
            <a:normAutofit/>
          </a:bodyPr>
          <a:lstStyle/>
          <a:p>
            <a:pPr algn="l">
              <a:defRPr sz="2800"/>
            </a:pPr>
            <a:r>
              <a:rPr dirty="0"/>
              <a:t>And a great multitude followed him, because they saw his miracles which he did on them that were diseased.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E1F16-4CB6-41EC-E5A3-724D26300F0C}"/>
              </a:ext>
            </a:extLst>
          </p:cNvPr>
          <p:cNvSpPr>
            <a:spLocks noGrp="1"/>
          </p:cNvSpPr>
          <p:nvPr>
            <p:ph type="title"/>
          </p:nvPr>
        </p:nvSpPr>
        <p:spPr>
          <a:xfrm>
            <a:off x="1144987" y="437322"/>
            <a:ext cx="6916735" cy="5319422"/>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rmAutofit/>
          </a:bodyPr>
          <a:lstStyle/>
          <a:p>
            <a:r>
              <a:rPr lang="en-US" b="0" i="0" dirty="0">
                <a:solidFill>
                  <a:schemeClr val="bg1">
                    <a:lumMod val="85000"/>
                    <a:lumOff val="15000"/>
                  </a:schemeClr>
                </a:solidFill>
                <a:effectLst/>
                <a:latin typeface="Raleway" pitchFamily="2" charset="0"/>
              </a:rPr>
              <a:t>He “was moved with compassion toward them, because they were as sheep not having a shepherd.” …They received no help from the priests and rulers; but the healing waters of life flowed from Christ as He taught the multitude the way of salvation. </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2CE51232-7534-E6A5-CE46-103B9523EC77}"/>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364</a:t>
            </a:r>
          </a:p>
        </p:txBody>
      </p:sp>
    </p:spTree>
    <p:extLst>
      <p:ext uri="{BB962C8B-B14F-4D97-AF65-F5344CB8AC3E}">
        <p14:creationId xmlns:p14="http://schemas.microsoft.com/office/powerpoint/2010/main" val="361190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6:3</a:t>
            </a:r>
          </a:p>
        </p:txBody>
      </p:sp>
      <p:pic>
        <p:nvPicPr>
          <p:cNvPr id="20482" name="Picture 2" descr="Late in the afternoon the disciples urged Jesus to send the crowd away to nearby farms and villages to find food and lodgings. ‘There is nothing to eat here in this deserted spot,’ they said. – Slide 4">
            <a:extLst>
              <a:ext uri="{FF2B5EF4-FFF2-40B4-BE49-F238E27FC236}">
                <a16:creationId xmlns:a16="http://schemas.microsoft.com/office/drawing/2014/main" id="{0229FB16-68C7-EBAF-2F7D-D49FEF191A0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0337" y="2958870"/>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lnSpcReduction="10000"/>
          </a:bodyPr>
          <a:lstStyle/>
          <a:p>
            <a:pPr algn="l">
              <a:defRPr sz="2800"/>
            </a:pPr>
            <a:r>
              <a:rPr sz="3200" dirty="0"/>
              <a:t>And Jesus went up into a mountain, and there he sat with his disciples.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6:4</a:t>
            </a:r>
          </a:p>
        </p:txBody>
      </p:sp>
      <p:pic>
        <p:nvPicPr>
          <p:cNvPr id="21506" name="Picture 2" descr="Immediately Jesus told the disciples to get into the boat and go on ahead of Him to the other side, while He dismissed the crowd. – Slide 12">
            <a:extLst>
              <a:ext uri="{FF2B5EF4-FFF2-40B4-BE49-F238E27FC236}">
                <a16:creationId xmlns:a16="http://schemas.microsoft.com/office/drawing/2014/main" id="{B6DA06B1-7FB4-B744-522A-3C0D6860AFA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0337" y="2583764"/>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a:bodyPr>
          <a:lstStyle/>
          <a:p>
            <a:pPr algn="l">
              <a:defRPr sz="2800"/>
            </a:pPr>
            <a:r>
              <a:rPr sz="3600" dirty="0"/>
              <a:t>And the </a:t>
            </a:r>
            <a:r>
              <a:rPr sz="3600" dirty="0" err="1"/>
              <a:t>passover</a:t>
            </a:r>
            <a:r>
              <a:rPr sz="3600" dirty="0"/>
              <a:t>, a feast of the Jews, was nigh.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AED1E-8842-0BEE-ADEE-1B1923D1B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947E60-35D3-CF0F-BEF9-A04406AE52BB}"/>
              </a:ext>
            </a:extLst>
          </p:cNvPr>
          <p:cNvSpPr>
            <a:spLocks noGrp="1"/>
          </p:cNvSpPr>
          <p:nvPr>
            <p:ph type="title"/>
          </p:nvPr>
        </p:nvSpPr>
        <p:spPr>
          <a:xfrm>
            <a:off x="1144987" y="437322"/>
            <a:ext cx="6916735" cy="5319422"/>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rmAutofit/>
          </a:bodyPr>
          <a:lstStyle/>
          <a:p>
            <a:r>
              <a:rPr lang="en-US" b="0" i="0" dirty="0">
                <a:solidFill>
                  <a:schemeClr val="bg1">
                    <a:lumMod val="85000"/>
                    <a:lumOff val="15000"/>
                  </a:schemeClr>
                </a:solidFill>
                <a:effectLst/>
                <a:latin typeface="Raleway" pitchFamily="2" charset="0"/>
              </a:rPr>
              <a:t>The people listened to the words of mercy flowing so freely from the lips of the Son of God… The day seemed to them like heaven upon earth, and they were utterly unconscious of how long it had been since they had eaten anything. </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34E28B5D-C45C-3665-9602-B11AC01BD414}"/>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365</a:t>
            </a:r>
          </a:p>
        </p:txBody>
      </p:sp>
    </p:spTree>
    <p:extLst>
      <p:ext uri="{BB962C8B-B14F-4D97-AF65-F5344CB8AC3E}">
        <p14:creationId xmlns:p14="http://schemas.microsoft.com/office/powerpoint/2010/main" val="10493601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60523-30DE-3559-6AA9-CAE1785C6C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2751B-9DEE-9797-D069-68BAB1153B66}"/>
              </a:ext>
            </a:extLst>
          </p:cNvPr>
          <p:cNvSpPr>
            <a:spLocks noGrp="1"/>
          </p:cNvSpPr>
          <p:nvPr>
            <p:ph type="title"/>
          </p:nvPr>
        </p:nvSpPr>
        <p:spPr>
          <a:xfrm>
            <a:off x="1144987" y="333955"/>
            <a:ext cx="6916735" cy="5422789"/>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rmAutofit/>
          </a:bodyPr>
          <a:lstStyle/>
          <a:p>
            <a:r>
              <a:rPr lang="en-US" b="0" i="0" dirty="0">
                <a:solidFill>
                  <a:schemeClr val="bg1">
                    <a:lumMod val="85000"/>
                    <a:lumOff val="15000"/>
                  </a:schemeClr>
                </a:solidFill>
                <a:effectLst/>
                <a:latin typeface="Raleway" pitchFamily="2" charset="0"/>
              </a:rPr>
              <a:t>At length the day was far spent. The sun was sinking in the west, and yet the people lingered. Jesus had labored all day without food or rest. He was pale from weariness and hunger, and the disciples besought Him to cease from His toil. But He could not withdraw Himself from the multitude that pressed upon Him. </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30A16453-617A-6561-E796-A96491D90936}"/>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365</a:t>
            </a:r>
          </a:p>
        </p:txBody>
      </p:sp>
    </p:spTree>
    <p:extLst>
      <p:ext uri="{BB962C8B-B14F-4D97-AF65-F5344CB8AC3E}">
        <p14:creationId xmlns:p14="http://schemas.microsoft.com/office/powerpoint/2010/main" val="913068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6:5</a:t>
            </a:r>
          </a:p>
        </p:txBody>
      </p:sp>
      <p:pic>
        <p:nvPicPr>
          <p:cNvPr id="22530" name="Picture 2" descr="Jesus replied, ‘You feed them!’ – Slide 5">
            <a:extLst>
              <a:ext uri="{FF2B5EF4-FFF2-40B4-BE49-F238E27FC236}">
                <a16:creationId xmlns:a16="http://schemas.microsoft.com/office/drawing/2014/main" id="{BBC11BE2-F0BE-9A92-7D47-EEC4536058A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160337" y="2672655"/>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645152" y="2219204"/>
            <a:ext cx="3337560" cy="3715252"/>
          </a:xfrm>
        </p:spPr>
        <p:txBody>
          <a:bodyPr>
            <a:normAutofit fontScale="92500" lnSpcReduction="20000"/>
          </a:bodyPr>
          <a:lstStyle/>
          <a:p>
            <a:pPr algn="l">
              <a:defRPr sz="2800"/>
            </a:pPr>
            <a:r>
              <a:rPr dirty="0"/>
              <a:t>When Jesus then lifted up his eyes, and saw a great company come unto him, he saith unto Philip, Whence shall we buy bread, that these may 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6:6</a:t>
            </a:r>
          </a:p>
        </p:txBody>
      </p:sp>
      <p:pic>
        <p:nvPicPr>
          <p:cNvPr id="23554" name="Picture 2" descr="Late in the afternoon the disciples urged Jesus to send the crowd away to nearby farms and villages to find food and lodgings. ‘There is nothing to eat here in this deserted spot,’ they said. – Slide 4">
            <a:extLst>
              <a:ext uri="{FF2B5EF4-FFF2-40B4-BE49-F238E27FC236}">
                <a16:creationId xmlns:a16="http://schemas.microsoft.com/office/drawing/2014/main" id="{5BDADEF8-8DB7-017A-816A-019362F2CDC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32795" b="29272"/>
          <a:stretch/>
        </p:blipFill>
        <p:spPr bwMode="auto">
          <a:xfrm>
            <a:off x="1137320" y="2639446"/>
            <a:ext cx="3434680" cy="271103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lnSpcReduction="10000"/>
          </a:bodyPr>
          <a:lstStyle/>
          <a:p>
            <a:pPr algn="l">
              <a:defRPr sz="2800"/>
            </a:pPr>
            <a:r>
              <a:rPr sz="3200" dirty="0"/>
              <a:t>And this he said to prove him: for he himself knew what he would do.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6:7</a:t>
            </a:r>
          </a:p>
        </p:txBody>
      </p:sp>
      <p:pic>
        <p:nvPicPr>
          <p:cNvPr id="24578" name="Picture 2" descr="Turning to Philip He asked, ‘Philip, where can we buy bread to feed all these people?’ Philip replied, ‘It would take a fortune to feed this many!’ – Slide 6">
            <a:extLst>
              <a:ext uri="{FF2B5EF4-FFF2-40B4-BE49-F238E27FC236}">
                <a16:creationId xmlns:a16="http://schemas.microsoft.com/office/drawing/2014/main" id="{0AC0F04C-173A-CF59-714A-6B3A0763B04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866" y="2732256"/>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lnSpcReduction="20000"/>
          </a:bodyPr>
          <a:lstStyle/>
          <a:p>
            <a:pPr algn="l">
              <a:defRPr sz="2800"/>
            </a:pPr>
            <a:r>
              <a:t>Philip answered him, Two hundred pennyworth of bread is not sufficient for them, that every one of them may take a little.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E2C53-0731-8F57-6C7F-AF81AA7438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C77C0-B16E-7EF2-ADD1-B3F256CD4AF1}"/>
              </a:ext>
            </a:extLst>
          </p:cNvPr>
          <p:cNvSpPr>
            <a:spLocks noGrp="1"/>
          </p:cNvSpPr>
          <p:nvPr>
            <p:ph type="title"/>
          </p:nvPr>
        </p:nvSpPr>
        <p:spPr>
          <a:xfrm>
            <a:off x="1144987" y="333955"/>
            <a:ext cx="6916735" cy="5422789"/>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rmAutofit/>
          </a:bodyPr>
          <a:lstStyle/>
          <a:p>
            <a:r>
              <a:rPr lang="en-US" b="0" i="0" dirty="0">
                <a:solidFill>
                  <a:schemeClr val="bg1">
                    <a:lumMod val="85000"/>
                    <a:lumOff val="15000"/>
                  </a:schemeClr>
                </a:solidFill>
                <a:effectLst/>
                <a:latin typeface="Raleway" pitchFamily="2" charset="0"/>
              </a:rPr>
              <a:t>He who taught the people the way to secure peace and happiness was just as thoughtful of their temporal necessities as of their spiritual need. The people were weary and faint. There were mothers with babes in their arms, and little children clinging to their skirts. </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E5075D8D-71D2-C17F-BFB3-1F198FE81676}"/>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365</a:t>
            </a:r>
          </a:p>
        </p:txBody>
      </p:sp>
    </p:spTree>
    <p:extLst>
      <p:ext uri="{BB962C8B-B14F-4D97-AF65-F5344CB8AC3E}">
        <p14:creationId xmlns:p14="http://schemas.microsoft.com/office/powerpoint/2010/main" val="3770236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dirty="0"/>
              <a:t>Life and Light - John 1:2-14</a:t>
            </a:r>
            <a:endParaRPr dirty="0"/>
          </a:p>
        </p:txBody>
      </p:sp>
      <p:sp>
        <p:nvSpPr>
          <p:cNvPr id="3" name="Content Placeholder 2"/>
          <p:cNvSpPr>
            <a:spLocks noGrp="1"/>
          </p:cNvSpPr>
          <p:nvPr>
            <p:ph sz="half" idx="1"/>
          </p:nvPr>
        </p:nvSpPr>
        <p:spPr/>
        <p:txBody>
          <a:bodyPr>
            <a:normAutofit/>
          </a:bodyPr>
          <a:lstStyle/>
          <a:p>
            <a:pPr algn="l">
              <a:defRPr sz="2800"/>
            </a:pPr>
            <a:r>
              <a:rPr lang="en-US" sz="3200" dirty="0"/>
              <a:t>2 The same was in the beginning with God.</a:t>
            </a:r>
            <a:endParaRPr sz="3200" dirty="0"/>
          </a:p>
        </p:txBody>
      </p:sp>
      <p:pic>
        <p:nvPicPr>
          <p:cNvPr id="1028" name="Picture 4" descr="John 5:32 - &quot;¶ There is another that beareth witness of me; and I know that the witness which he witnesseth of me is true.&quot;">
            <a:extLst>
              <a:ext uri="{FF2B5EF4-FFF2-40B4-BE49-F238E27FC236}">
                <a16:creationId xmlns:a16="http://schemas.microsoft.com/office/drawing/2014/main" id="{F7DF0621-0D98-962D-2CEE-298E849847E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6:8</a:t>
            </a:r>
          </a:p>
        </p:txBody>
      </p:sp>
      <p:pic>
        <p:nvPicPr>
          <p:cNvPr id="26626" name="Picture 2" descr="Late in the afternoon the disciples urged Jesus to send the crowd away to nearby farms and villages to find food and lodgings. ‘There is nothing to eat here in this deserted spot,’ they said. – Slide 4">
            <a:extLst>
              <a:ext uri="{FF2B5EF4-FFF2-40B4-BE49-F238E27FC236}">
                <a16:creationId xmlns:a16="http://schemas.microsoft.com/office/drawing/2014/main" id="{74FF94A7-85FE-638E-50E2-E8CD65100A0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4786" t="9021" b="16514"/>
          <a:stretch/>
        </p:blipFill>
        <p:spPr bwMode="auto">
          <a:xfrm>
            <a:off x="1304799" y="2487168"/>
            <a:ext cx="3194050" cy="27353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645152" y="2138901"/>
            <a:ext cx="3337560" cy="3795555"/>
          </a:xfrm>
        </p:spPr>
        <p:txBody>
          <a:bodyPr>
            <a:normAutofit/>
          </a:bodyPr>
          <a:lstStyle/>
          <a:p>
            <a:pPr algn="l">
              <a:defRPr sz="2800"/>
            </a:pPr>
            <a:r>
              <a:rPr sz="3200" dirty="0"/>
              <a:t>One of his disciples, Andrew, Simon Peter's brother, saith unto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6:9</a:t>
            </a:r>
          </a:p>
        </p:txBody>
      </p:sp>
      <p:pic>
        <p:nvPicPr>
          <p:cNvPr id="25602" name="Picture 2" descr="Andrew, Simon Peter’s brother, spoke up. ‘There’s a young boy here with five barley loaves and a couple of fish! But what good is that with all these mouths to feed?’ – Slide 7">
            <a:extLst>
              <a:ext uri="{FF2B5EF4-FFF2-40B4-BE49-F238E27FC236}">
                <a16:creationId xmlns:a16="http://schemas.microsoft.com/office/drawing/2014/main" id="{11176F70-B01B-9311-839F-17672E8BCB0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176338" y="2958902"/>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85000" lnSpcReduction="10000"/>
          </a:bodyPr>
          <a:lstStyle/>
          <a:p>
            <a:pPr algn="l">
              <a:defRPr sz="2800"/>
            </a:pPr>
            <a:r>
              <a:rPr sz="3200" dirty="0"/>
              <a:t>There is a lad here, which hath five barley loaves, and two small fishes: but what are they among so many?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B0896-389C-C440-A954-C3C7FF81E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F22E9-D6CE-91C8-CAE5-7A8E99FBD932}"/>
              </a:ext>
            </a:extLst>
          </p:cNvPr>
          <p:cNvSpPr>
            <a:spLocks noGrp="1"/>
          </p:cNvSpPr>
          <p:nvPr>
            <p:ph type="title"/>
          </p:nvPr>
        </p:nvSpPr>
        <p:spPr>
          <a:xfrm>
            <a:off x="1144987" y="333955"/>
            <a:ext cx="6916735" cy="5064981"/>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rmAutofit/>
          </a:bodyPr>
          <a:lstStyle/>
          <a:p>
            <a:r>
              <a:rPr lang="en-US" dirty="0">
                <a:solidFill>
                  <a:schemeClr val="bg1">
                    <a:lumMod val="85000"/>
                    <a:lumOff val="15000"/>
                  </a:schemeClr>
                </a:solidFill>
                <a:effectLst/>
                <a:latin typeface="Raleway" pitchFamily="2" charset="0"/>
              </a:rPr>
              <a:t>Ma</a:t>
            </a:r>
            <a:r>
              <a:rPr lang="en-US" b="0" i="0" dirty="0">
                <a:solidFill>
                  <a:schemeClr val="bg1">
                    <a:lumMod val="85000"/>
                    <a:lumOff val="15000"/>
                  </a:schemeClr>
                </a:solidFill>
                <a:effectLst/>
                <a:latin typeface="Raleway" pitchFamily="2" charset="0"/>
              </a:rPr>
              <a:t>ny had been standing for hours. They had been so intensely interested in Christ's words that they had not once thought of sitting down, and the crowd was so great that there was danger of their trampling on one another.</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768CE721-7CDD-2EF2-BF08-11E769E9346E}"/>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365</a:t>
            </a:r>
          </a:p>
        </p:txBody>
      </p:sp>
    </p:spTree>
    <p:extLst>
      <p:ext uri="{BB962C8B-B14F-4D97-AF65-F5344CB8AC3E}">
        <p14:creationId xmlns:p14="http://schemas.microsoft.com/office/powerpoint/2010/main" val="2559934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6:10</a:t>
            </a:r>
          </a:p>
        </p:txBody>
      </p:sp>
      <p:pic>
        <p:nvPicPr>
          <p:cNvPr id="27650" name="Picture 2" descr="‘Tell everyone to sit down in groups of around fifty,’ Jesus ordered. – Slide 8">
            <a:extLst>
              <a:ext uri="{FF2B5EF4-FFF2-40B4-BE49-F238E27FC236}">
                <a16:creationId xmlns:a16="http://schemas.microsoft.com/office/drawing/2014/main" id="{1A878427-C486-7C97-17F6-089ECFD547E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1685"/>
          <a:stretch/>
        </p:blipFill>
        <p:spPr bwMode="auto">
          <a:xfrm>
            <a:off x="1176337" y="2579077"/>
            <a:ext cx="3395663" cy="288370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645152" y="2130950"/>
            <a:ext cx="3337560" cy="3803506"/>
          </a:xfrm>
        </p:spPr>
        <p:txBody>
          <a:bodyPr>
            <a:normAutofit fontScale="92500" lnSpcReduction="20000"/>
          </a:bodyPr>
          <a:lstStyle/>
          <a:p>
            <a:pPr algn="l">
              <a:defRPr sz="2800"/>
            </a:pPr>
            <a:r>
              <a:rPr dirty="0"/>
              <a:t>And Jesus said, Make the men sit down. Now there was much grass in the place. So the men sat down, in number about five thousand.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6:11</a:t>
            </a:r>
          </a:p>
        </p:txBody>
      </p:sp>
      <p:pic>
        <p:nvPicPr>
          <p:cNvPr id="28674" name="Picture 2" descr="Jesus took the five loaves and two fish, looked up into the sky, and gave thanks. Then He broke off pieces for His disciples to set before the crowd. – Slide 9">
            <a:extLst>
              <a:ext uri="{FF2B5EF4-FFF2-40B4-BE49-F238E27FC236}">
                <a16:creationId xmlns:a16="http://schemas.microsoft.com/office/drawing/2014/main" id="{8FC4184C-72AA-B032-D59B-B70FEEAB7A8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722" r="7001"/>
          <a:stretch/>
        </p:blipFill>
        <p:spPr bwMode="auto">
          <a:xfrm>
            <a:off x="1141046" y="2547815"/>
            <a:ext cx="3430954" cy="291497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645151" y="2019631"/>
            <a:ext cx="3576497" cy="4412974"/>
          </a:xfrm>
        </p:spPr>
        <p:txBody>
          <a:bodyPr>
            <a:normAutofit lnSpcReduction="10000"/>
          </a:bodyPr>
          <a:lstStyle/>
          <a:p>
            <a:pPr algn="l">
              <a:defRPr sz="2800"/>
            </a:pPr>
            <a:r>
              <a:rPr sz="2400" dirty="0"/>
              <a:t>And Jesus took the loaves; and when he had given thanks, he distributed to the disciples, and the disciples to them that were set down; and likewise of the fishes as much as they would.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7BE21-69DC-AF68-87DC-26CFA67F8B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A2F602-99F5-BDD6-0DB3-D455F53E12EF}"/>
              </a:ext>
            </a:extLst>
          </p:cNvPr>
          <p:cNvSpPr>
            <a:spLocks noGrp="1"/>
          </p:cNvSpPr>
          <p:nvPr>
            <p:ph type="title"/>
          </p:nvPr>
        </p:nvSpPr>
        <p:spPr>
          <a:xfrm>
            <a:off x="1144987" y="333955"/>
            <a:ext cx="6916735" cy="5354063"/>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Autofit/>
          </a:bodyPr>
          <a:lstStyle/>
          <a:p>
            <a:r>
              <a:rPr lang="en-US" dirty="0">
                <a:solidFill>
                  <a:schemeClr val="bg1">
                    <a:lumMod val="85000"/>
                    <a:lumOff val="15000"/>
                  </a:schemeClr>
                </a:solidFill>
                <a:effectLst/>
                <a:latin typeface="Raleway" pitchFamily="2" charset="0"/>
              </a:rPr>
              <a:t>Christ could have spread before the people a rich repast, but food prepared merely for the gratification of appetite would have conveyed no lesson for their good. Christ taught them in this lesson that the natural provisions of God for man had been perverted. </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BB208FD4-E89A-361D-33F6-21996B3CA2F0}"/>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366</a:t>
            </a:r>
          </a:p>
        </p:txBody>
      </p:sp>
    </p:spTree>
    <p:extLst>
      <p:ext uri="{BB962C8B-B14F-4D97-AF65-F5344CB8AC3E}">
        <p14:creationId xmlns:p14="http://schemas.microsoft.com/office/powerpoint/2010/main" val="35261768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5B556-3C3D-0712-CD78-F826B0F0BA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C0AF38-2300-9B93-1D05-B2085B401D23}"/>
              </a:ext>
            </a:extLst>
          </p:cNvPr>
          <p:cNvSpPr>
            <a:spLocks noGrp="1"/>
          </p:cNvSpPr>
          <p:nvPr>
            <p:ph type="title"/>
          </p:nvPr>
        </p:nvSpPr>
        <p:spPr>
          <a:xfrm>
            <a:off x="1144987" y="333955"/>
            <a:ext cx="6916735" cy="5354063"/>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Autofit/>
          </a:bodyPr>
          <a:lstStyle/>
          <a:p>
            <a:r>
              <a:rPr lang="en-US" sz="3600" dirty="0">
                <a:solidFill>
                  <a:schemeClr val="bg1">
                    <a:lumMod val="85000"/>
                    <a:lumOff val="15000"/>
                  </a:schemeClr>
                </a:solidFill>
                <a:effectLst/>
                <a:latin typeface="Raleway" pitchFamily="2" charset="0"/>
              </a:rPr>
              <a:t>And never did people enjoy the luxurious feasts prepared for the gratification of perverted taste as this people enjoyed the rest and the simple food which Christ provided so far from human habitations. </a:t>
            </a:r>
            <a:endParaRPr lang="en-US" sz="3600"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A5E75C19-FCF0-786A-9705-84AA40E57B08}"/>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366</a:t>
            </a:r>
          </a:p>
        </p:txBody>
      </p:sp>
    </p:spTree>
    <p:extLst>
      <p:ext uri="{BB962C8B-B14F-4D97-AF65-F5344CB8AC3E}">
        <p14:creationId xmlns:p14="http://schemas.microsoft.com/office/powerpoint/2010/main" val="13982187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D575AF-9953-3364-9497-81F0F3ED78A0}"/>
              </a:ext>
            </a:extLst>
          </p:cNvPr>
          <p:cNvSpPr>
            <a:spLocks noGrp="1"/>
          </p:cNvSpPr>
          <p:nvPr>
            <p:ph sz="quarter" idx="13"/>
          </p:nvPr>
        </p:nvSpPr>
        <p:spPr>
          <a:xfrm>
            <a:off x="3991555" y="421419"/>
            <a:ext cx="4818490" cy="5709037"/>
          </a:xfrm>
        </p:spPr>
        <p:txBody>
          <a:bodyPr>
            <a:normAutofit lnSpcReduction="10000"/>
          </a:bodyPr>
          <a:lstStyle/>
          <a:p>
            <a:pPr marL="0" indent="0">
              <a:buNone/>
            </a:pPr>
            <a:r>
              <a:rPr lang="en-US" sz="2800" dirty="0"/>
              <a:t>In feeding the five thousand, Jesus lifts the veil from the world of nature, and reveals the power that is constantly exercised for our good. In the production of earth's harvests God is working a miracle every day. It is God who is every day feeding millions from earth's harvest fields. </a:t>
            </a:r>
          </a:p>
        </p:txBody>
      </p:sp>
      <p:pic>
        <p:nvPicPr>
          <p:cNvPr id="9" name="Picture 8">
            <a:extLst>
              <a:ext uri="{FF2B5EF4-FFF2-40B4-BE49-F238E27FC236}">
                <a16:creationId xmlns:a16="http://schemas.microsoft.com/office/drawing/2014/main" id="{73E2B766-960F-EAF1-D7F9-6CE3C42C7A1A}"/>
              </a:ext>
            </a:extLst>
          </p:cNvPr>
          <p:cNvPicPr>
            <a:picLocks noChangeAspect="1"/>
          </p:cNvPicPr>
          <p:nvPr/>
        </p:nvPicPr>
        <p:blipFill>
          <a:blip r:embed="rId2"/>
          <a:srcRect l="31450" r="14290"/>
          <a:stretch/>
        </p:blipFill>
        <p:spPr>
          <a:xfrm>
            <a:off x="-1" y="0"/>
            <a:ext cx="3721211" cy="6858000"/>
          </a:xfrm>
          <a:prstGeom prst="rect">
            <a:avLst/>
          </a:prstGeom>
        </p:spPr>
      </p:pic>
      <p:sp>
        <p:nvSpPr>
          <p:cNvPr id="10" name="TextBox 9">
            <a:extLst>
              <a:ext uri="{FF2B5EF4-FFF2-40B4-BE49-F238E27FC236}">
                <a16:creationId xmlns:a16="http://schemas.microsoft.com/office/drawing/2014/main" id="{D055ABC1-142C-E799-62F8-8DD113BE6F5D}"/>
              </a:ext>
            </a:extLst>
          </p:cNvPr>
          <p:cNvSpPr txBox="1"/>
          <p:nvPr/>
        </p:nvSpPr>
        <p:spPr>
          <a:xfrm>
            <a:off x="5724939" y="6154064"/>
            <a:ext cx="1502796" cy="461665"/>
          </a:xfrm>
          <a:prstGeom prst="rect">
            <a:avLst/>
          </a:prstGeom>
          <a:noFill/>
        </p:spPr>
        <p:txBody>
          <a:bodyPr wrap="square" rtlCol="0">
            <a:spAutoFit/>
          </a:bodyPr>
          <a:lstStyle/>
          <a:p>
            <a:r>
              <a:rPr lang="en-US" sz="2400" b="1" dirty="0"/>
              <a:t>DA 367</a:t>
            </a:r>
          </a:p>
        </p:txBody>
      </p:sp>
    </p:spTree>
    <p:extLst>
      <p:ext uri="{BB962C8B-B14F-4D97-AF65-F5344CB8AC3E}">
        <p14:creationId xmlns:p14="http://schemas.microsoft.com/office/powerpoint/2010/main" val="3479731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F5A5F-7B1A-4570-A0A6-D4A20AF039E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1F87C-4015-0226-04E5-DED5A05ACFA2}"/>
              </a:ext>
            </a:extLst>
          </p:cNvPr>
          <p:cNvSpPr>
            <a:spLocks noGrp="1"/>
          </p:cNvSpPr>
          <p:nvPr>
            <p:ph sz="quarter" idx="13"/>
          </p:nvPr>
        </p:nvSpPr>
        <p:spPr>
          <a:xfrm>
            <a:off x="3991555" y="242271"/>
            <a:ext cx="4818490" cy="5888185"/>
          </a:xfrm>
        </p:spPr>
        <p:txBody>
          <a:bodyPr>
            <a:normAutofit fontScale="92500"/>
          </a:bodyPr>
          <a:lstStyle/>
          <a:p>
            <a:pPr marL="0" indent="0">
              <a:buNone/>
            </a:pPr>
            <a:r>
              <a:rPr lang="en-US" sz="2800" dirty="0"/>
              <a:t>Men are called upon to co-operate with God in the care of the grain and the preparation of the loaf, and because of this they lose sight of the divine agency. They do not give God the glory due unto His holy name. The working of His power is ascribed to natural causes or to human instrumentality. </a:t>
            </a:r>
          </a:p>
        </p:txBody>
      </p:sp>
      <p:sp>
        <p:nvSpPr>
          <p:cNvPr id="10" name="TextBox 9">
            <a:extLst>
              <a:ext uri="{FF2B5EF4-FFF2-40B4-BE49-F238E27FC236}">
                <a16:creationId xmlns:a16="http://schemas.microsoft.com/office/drawing/2014/main" id="{94569594-2D5E-C9C7-DA7C-BB3E92CB9343}"/>
              </a:ext>
            </a:extLst>
          </p:cNvPr>
          <p:cNvSpPr txBox="1"/>
          <p:nvPr/>
        </p:nvSpPr>
        <p:spPr>
          <a:xfrm>
            <a:off x="5724939" y="6154064"/>
            <a:ext cx="1502796" cy="461665"/>
          </a:xfrm>
          <a:prstGeom prst="rect">
            <a:avLst/>
          </a:prstGeom>
          <a:noFill/>
        </p:spPr>
        <p:txBody>
          <a:bodyPr wrap="square" rtlCol="0">
            <a:spAutoFit/>
          </a:bodyPr>
          <a:lstStyle/>
          <a:p>
            <a:r>
              <a:rPr lang="en-US" sz="2400" b="1" dirty="0"/>
              <a:t>DA 367</a:t>
            </a:r>
          </a:p>
        </p:txBody>
      </p:sp>
      <p:pic>
        <p:nvPicPr>
          <p:cNvPr id="4" name="Picture 3">
            <a:extLst>
              <a:ext uri="{FF2B5EF4-FFF2-40B4-BE49-F238E27FC236}">
                <a16:creationId xmlns:a16="http://schemas.microsoft.com/office/drawing/2014/main" id="{90168A32-D969-DBD3-128A-E19F417D5A4C}"/>
              </a:ext>
            </a:extLst>
          </p:cNvPr>
          <p:cNvPicPr>
            <a:picLocks noChangeAspect="1"/>
          </p:cNvPicPr>
          <p:nvPr/>
        </p:nvPicPr>
        <p:blipFill>
          <a:blip r:embed="rId2"/>
          <a:stretch>
            <a:fillRect/>
          </a:stretch>
        </p:blipFill>
        <p:spPr>
          <a:xfrm>
            <a:off x="-43164" y="0"/>
            <a:ext cx="3918857" cy="6858000"/>
          </a:xfrm>
          <a:prstGeom prst="rect">
            <a:avLst/>
          </a:prstGeom>
        </p:spPr>
      </p:pic>
    </p:spTree>
    <p:extLst>
      <p:ext uri="{BB962C8B-B14F-4D97-AF65-F5344CB8AC3E}">
        <p14:creationId xmlns:p14="http://schemas.microsoft.com/office/powerpoint/2010/main" val="14527271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51837-44AD-7BC9-D71A-1A7F63582A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9AC6D2-3DBC-3298-E1C5-3A2DA125AC24}"/>
              </a:ext>
            </a:extLst>
          </p:cNvPr>
          <p:cNvSpPr>
            <a:spLocks noGrp="1"/>
          </p:cNvSpPr>
          <p:nvPr>
            <p:ph sz="quarter" idx="13"/>
          </p:nvPr>
        </p:nvSpPr>
        <p:spPr>
          <a:xfrm>
            <a:off x="3991555" y="242271"/>
            <a:ext cx="4818490" cy="5888185"/>
          </a:xfrm>
        </p:spPr>
        <p:txBody>
          <a:bodyPr>
            <a:normAutofit lnSpcReduction="10000"/>
          </a:bodyPr>
          <a:lstStyle/>
          <a:p>
            <a:pPr marL="0" indent="0">
              <a:buNone/>
            </a:pPr>
            <a:r>
              <a:rPr lang="en-US" sz="2800" dirty="0"/>
              <a:t>Man is glorified in place of God, and His gracious gifts are perverted to selfish uses, and made a curse instead of a blessing. God is seeking to change all this. He desires that our dull senses shall be quickened to discern His merciful kindness and to glorify Him for the working of His power. </a:t>
            </a:r>
          </a:p>
        </p:txBody>
      </p:sp>
      <p:sp>
        <p:nvSpPr>
          <p:cNvPr id="10" name="TextBox 9">
            <a:extLst>
              <a:ext uri="{FF2B5EF4-FFF2-40B4-BE49-F238E27FC236}">
                <a16:creationId xmlns:a16="http://schemas.microsoft.com/office/drawing/2014/main" id="{DE85ABDD-4A83-B56A-CCCA-A8310B568654}"/>
              </a:ext>
            </a:extLst>
          </p:cNvPr>
          <p:cNvSpPr txBox="1"/>
          <p:nvPr/>
        </p:nvSpPr>
        <p:spPr>
          <a:xfrm>
            <a:off x="5724939" y="6154064"/>
            <a:ext cx="1502796" cy="461665"/>
          </a:xfrm>
          <a:prstGeom prst="rect">
            <a:avLst/>
          </a:prstGeom>
          <a:noFill/>
        </p:spPr>
        <p:txBody>
          <a:bodyPr wrap="square" rtlCol="0">
            <a:spAutoFit/>
          </a:bodyPr>
          <a:lstStyle/>
          <a:p>
            <a:r>
              <a:rPr lang="en-US" sz="2400" b="1" dirty="0"/>
              <a:t>DA 367</a:t>
            </a:r>
          </a:p>
        </p:txBody>
      </p:sp>
      <p:pic>
        <p:nvPicPr>
          <p:cNvPr id="5" name="Picture 4">
            <a:extLst>
              <a:ext uri="{FF2B5EF4-FFF2-40B4-BE49-F238E27FC236}">
                <a16:creationId xmlns:a16="http://schemas.microsoft.com/office/drawing/2014/main" id="{D734D268-EB7C-4C28-9F0C-F5203EC2DF30}"/>
              </a:ext>
            </a:extLst>
          </p:cNvPr>
          <p:cNvPicPr>
            <a:picLocks noChangeAspect="1"/>
          </p:cNvPicPr>
          <p:nvPr/>
        </p:nvPicPr>
        <p:blipFill>
          <a:blip r:embed="rId2"/>
          <a:stretch>
            <a:fillRect/>
          </a:stretch>
        </p:blipFill>
        <p:spPr>
          <a:xfrm>
            <a:off x="0" y="0"/>
            <a:ext cx="3918857" cy="6858000"/>
          </a:xfrm>
          <a:prstGeom prst="rect">
            <a:avLst/>
          </a:prstGeom>
        </p:spPr>
      </p:pic>
    </p:spTree>
    <p:extLst>
      <p:ext uri="{BB962C8B-B14F-4D97-AF65-F5344CB8AC3E}">
        <p14:creationId xmlns:p14="http://schemas.microsoft.com/office/powerpoint/2010/main" val="1383553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dirty="0"/>
              <a:t>Life and Light - John 1:3-14</a:t>
            </a:r>
            <a:endParaRPr dirty="0"/>
          </a:p>
        </p:txBody>
      </p:sp>
      <p:sp>
        <p:nvSpPr>
          <p:cNvPr id="3" name="Content Placeholder 2"/>
          <p:cNvSpPr>
            <a:spLocks noGrp="1"/>
          </p:cNvSpPr>
          <p:nvPr>
            <p:ph sz="half" idx="1"/>
          </p:nvPr>
        </p:nvSpPr>
        <p:spPr/>
        <p:txBody>
          <a:bodyPr>
            <a:normAutofit fontScale="85000" lnSpcReduction="20000"/>
          </a:bodyPr>
          <a:lstStyle/>
          <a:p>
            <a:pPr algn="l">
              <a:defRPr sz="2800"/>
            </a:pPr>
            <a:r>
              <a:rPr lang="en-US" sz="3600" dirty="0"/>
              <a:t>3 All things were made by him; and without him was not any thing made that was made.</a:t>
            </a:r>
            <a:endParaRPr sz="3600" dirty="0"/>
          </a:p>
        </p:txBody>
      </p:sp>
      <p:pic>
        <p:nvPicPr>
          <p:cNvPr id="2050" name="Picture 2" descr="2 John 1:2 - &quot;For the truth's sake, which dwelleth in us, and shall be with us for ever.&quot;">
            <a:extLst>
              <a:ext uri="{FF2B5EF4-FFF2-40B4-BE49-F238E27FC236}">
                <a16:creationId xmlns:a16="http://schemas.microsoft.com/office/drawing/2014/main" id="{87C85C99-F5C7-BFC7-2F38-3B121A9E6D8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81C6B-7975-E449-65FB-F27494B290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9AD537-B2D6-56F5-8B8E-E4F530A5C4F7}"/>
              </a:ext>
            </a:extLst>
          </p:cNvPr>
          <p:cNvSpPr>
            <a:spLocks noGrp="1"/>
          </p:cNvSpPr>
          <p:nvPr>
            <p:ph sz="quarter" idx="13"/>
          </p:nvPr>
        </p:nvSpPr>
        <p:spPr>
          <a:xfrm>
            <a:off x="4142629" y="242271"/>
            <a:ext cx="4667415" cy="5888185"/>
          </a:xfrm>
        </p:spPr>
        <p:txBody>
          <a:bodyPr>
            <a:normAutofit fontScale="92500"/>
          </a:bodyPr>
          <a:lstStyle/>
          <a:p>
            <a:pPr marL="0" indent="0">
              <a:buNone/>
            </a:pPr>
            <a:r>
              <a:rPr lang="en-US" sz="3600" dirty="0"/>
              <a:t>He desires us to recognize Him in His gifts, that they may be, as He intended, a blessing to us. It was to accomplish this purpose that the miracles of Christ were performed. </a:t>
            </a:r>
          </a:p>
        </p:txBody>
      </p:sp>
      <p:sp>
        <p:nvSpPr>
          <p:cNvPr id="10" name="TextBox 9">
            <a:extLst>
              <a:ext uri="{FF2B5EF4-FFF2-40B4-BE49-F238E27FC236}">
                <a16:creationId xmlns:a16="http://schemas.microsoft.com/office/drawing/2014/main" id="{B699E658-2316-63B2-0A23-C9161322C059}"/>
              </a:ext>
            </a:extLst>
          </p:cNvPr>
          <p:cNvSpPr txBox="1"/>
          <p:nvPr/>
        </p:nvSpPr>
        <p:spPr>
          <a:xfrm>
            <a:off x="5724939" y="6154064"/>
            <a:ext cx="1502796" cy="461665"/>
          </a:xfrm>
          <a:prstGeom prst="rect">
            <a:avLst/>
          </a:prstGeom>
          <a:noFill/>
        </p:spPr>
        <p:txBody>
          <a:bodyPr wrap="square" rtlCol="0">
            <a:spAutoFit/>
          </a:bodyPr>
          <a:lstStyle/>
          <a:p>
            <a:r>
              <a:rPr lang="en-US" sz="2400" b="1" dirty="0"/>
              <a:t>DA 367</a:t>
            </a:r>
          </a:p>
        </p:txBody>
      </p:sp>
      <p:pic>
        <p:nvPicPr>
          <p:cNvPr id="4" name="Picture 3">
            <a:extLst>
              <a:ext uri="{FF2B5EF4-FFF2-40B4-BE49-F238E27FC236}">
                <a16:creationId xmlns:a16="http://schemas.microsoft.com/office/drawing/2014/main" id="{A5D5582D-11D6-C50D-F087-E3066DC5907D}"/>
              </a:ext>
            </a:extLst>
          </p:cNvPr>
          <p:cNvPicPr>
            <a:picLocks noChangeAspect="1"/>
          </p:cNvPicPr>
          <p:nvPr/>
        </p:nvPicPr>
        <p:blipFill>
          <a:blip r:embed="rId2"/>
          <a:srcRect l="16608" r="25305"/>
          <a:stretch/>
        </p:blipFill>
        <p:spPr>
          <a:xfrm>
            <a:off x="7951" y="0"/>
            <a:ext cx="3983604" cy="6858000"/>
          </a:xfrm>
          <a:prstGeom prst="rect">
            <a:avLst/>
          </a:prstGeom>
        </p:spPr>
      </p:pic>
    </p:spTree>
    <p:extLst>
      <p:ext uri="{BB962C8B-B14F-4D97-AF65-F5344CB8AC3E}">
        <p14:creationId xmlns:p14="http://schemas.microsoft.com/office/powerpoint/2010/main" val="8674208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F9DDC-2B4E-1473-E05E-245FEDB85D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65D71-4CB0-2D1E-971C-CD2294F94CFD}"/>
              </a:ext>
            </a:extLst>
          </p:cNvPr>
          <p:cNvSpPr>
            <a:spLocks noGrp="1"/>
          </p:cNvSpPr>
          <p:nvPr>
            <p:ph type="title"/>
          </p:nvPr>
        </p:nvSpPr>
        <p:spPr>
          <a:xfrm>
            <a:off x="1144987" y="763325"/>
            <a:ext cx="6916735" cy="4381169"/>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Autofit/>
          </a:bodyPr>
          <a:lstStyle/>
          <a:p>
            <a:r>
              <a:rPr lang="en-US" dirty="0">
                <a:solidFill>
                  <a:schemeClr val="bg1">
                    <a:lumMod val="85000"/>
                    <a:lumOff val="15000"/>
                  </a:schemeClr>
                </a:solidFill>
                <a:effectLst/>
                <a:latin typeface="Raleway" pitchFamily="2" charset="0"/>
              </a:rPr>
              <a:t>After the multitude had been fed, there was an abundance of food left. But He who had all the resources of infinite power at His command said, “Gather up the fragments that remain, that nothing be lost.”</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120AECF9-32AF-8B21-3FC9-A13FD4A19528}"/>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367</a:t>
            </a:r>
          </a:p>
        </p:txBody>
      </p:sp>
    </p:spTree>
    <p:extLst>
      <p:ext uri="{BB962C8B-B14F-4D97-AF65-F5344CB8AC3E}">
        <p14:creationId xmlns:p14="http://schemas.microsoft.com/office/powerpoint/2010/main" val="29860270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lang="en-US" i="1" dirty="0"/>
              <a:t>Miraculous Bread</a:t>
            </a:r>
            <a:r>
              <a:rPr i="1" dirty="0"/>
              <a:t> - John 6:12</a:t>
            </a:r>
          </a:p>
        </p:txBody>
      </p:sp>
      <p:pic>
        <p:nvPicPr>
          <p:cNvPr id="29700" name="Picture 4" descr="The disciples gave out the bread and fish and everyone ate until they were no longer hungry. – Slide 10">
            <a:extLst>
              <a:ext uri="{FF2B5EF4-FFF2-40B4-BE49-F238E27FC236}">
                <a16:creationId xmlns:a16="http://schemas.microsoft.com/office/drawing/2014/main" id="{F0CFD93F-0021-62A9-AAC8-3F0FD826DCA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866" y="2568132"/>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645152" y="2122998"/>
            <a:ext cx="3337560" cy="3811458"/>
          </a:xfrm>
        </p:spPr>
        <p:txBody>
          <a:bodyPr>
            <a:normAutofit fontScale="92500"/>
          </a:bodyPr>
          <a:lstStyle/>
          <a:p>
            <a:pPr algn="l">
              <a:defRPr sz="2800"/>
            </a:pPr>
            <a:r>
              <a:rPr dirty="0"/>
              <a:t>When they were filled, he said unto his disciples, Gather up the fragments that remain, that nothing be lost.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2C5D3-3E0A-6159-0710-B24FBCD2BD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39F73-A61A-EF0E-3ED1-BC5C57CE6EB1}"/>
              </a:ext>
            </a:extLst>
          </p:cNvPr>
          <p:cNvSpPr>
            <a:spLocks noGrp="1"/>
          </p:cNvSpPr>
          <p:nvPr>
            <p:ph type="title"/>
          </p:nvPr>
        </p:nvSpPr>
        <p:spPr>
          <a:xfrm>
            <a:off x="1144987" y="389614"/>
            <a:ext cx="6916735" cy="5478449"/>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Autofit/>
          </a:bodyPr>
          <a:lstStyle/>
          <a:p>
            <a:r>
              <a:rPr lang="en-US" dirty="0">
                <a:solidFill>
                  <a:schemeClr val="bg1">
                    <a:lumMod val="85000"/>
                    <a:lumOff val="15000"/>
                  </a:schemeClr>
                </a:solidFill>
                <a:effectLst/>
                <a:latin typeface="Raleway" pitchFamily="2" charset="0"/>
              </a:rPr>
              <a:t>These words meant more than putting the bread into the baskets. The lesson was twofold. Nothing is to be wasted. We are to let slip no temporal advantage. We should neglect nothing that will tend to benefit a human being. Let everything be gathered up that will relieve the necessity of earth's hungry ones. </a:t>
            </a:r>
            <a:endParaRPr lang="en-US"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03EF8B3B-992E-6E2F-21F5-0D48428A0456}"/>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367</a:t>
            </a:r>
          </a:p>
        </p:txBody>
      </p:sp>
    </p:spTree>
    <p:extLst>
      <p:ext uri="{BB962C8B-B14F-4D97-AF65-F5344CB8AC3E}">
        <p14:creationId xmlns:p14="http://schemas.microsoft.com/office/powerpoint/2010/main" val="17089864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633" y="388331"/>
            <a:ext cx="6798734" cy="1303867"/>
          </a:xfrm>
        </p:spPr>
        <p:txBody>
          <a:bodyPr/>
          <a:lstStyle/>
          <a:p>
            <a:pPr>
              <a:defRPr sz="3600"/>
            </a:pPr>
            <a:r>
              <a:rPr lang="en-US" i="1" dirty="0"/>
              <a:t>Miraculous Bread</a:t>
            </a:r>
            <a:r>
              <a:rPr i="1" dirty="0"/>
              <a:t> - John 6:13</a:t>
            </a:r>
          </a:p>
        </p:txBody>
      </p:sp>
      <p:pic>
        <p:nvPicPr>
          <p:cNvPr id="30722" name="Picture 2" descr="The disciples picked up twelve basketfuls of broken pieces that were left over. – Slide 11">
            <a:extLst>
              <a:ext uri="{FF2B5EF4-FFF2-40B4-BE49-F238E27FC236}">
                <a16:creationId xmlns:a16="http://schemas.microsoft.com/office/drawing/2014/main" id="{A565D628-C2AE-8D76-9F34-C5A32949598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07739" y="2661918"/>
            <a:ext cx="3338512" cy="250388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190337" y="1749287"/>
            <a:ext cx="4094921" cy="4508390"/>
          </a:xfrm>
        </p:spPr>
        <p:txBody>
          <a:bodyPr>
            <a:normAutofit lnSpcReduction="10000"/>
          </a:bodyPr>
          <a:lstStyle/>
          <a:p>
            <a:pPr algn="l">
              <a:defRPr sz="2800"/>
            </a:pPr>
            <a:r>
              <a:rPr sz="2800" dirty="0"/>
              <a:t>Therefore they gathered them together, and filled twelve baskets with the fragments of the five barley loaves, which remained over and above unto them that had eaten.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88392-01DE-C988-D09F-90B048FFCE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F48C4-76E6-BC48-8FC8-7B082BAE9268}"/>
              </a:ext>
            </a:extLst>
          </p:cNvPr>
          <p:cNvSpPr>
            <a:spLocks noGrp="1"/>
          </p:cNvSpPr>
          <p:nvPr>
            <p:ph type="title"/>
          </p:nvPr>
        </p:nvSpPr>
        <p:spPr>
          <a:xfrm>
            <a:off x="1144987" y="389614"/>
            <a:ext cx="6916735" cy="5478449"/>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Autofit/>
          </a:bodyPr>
          <a:lstStyle/>
          <a:p>
            <a:r>
              <a:rPr lang="en-US" sz="3000" dirty="0">
                <a:solidFill>
                  <a:schemeClr val="bg1">
                    <a:lumMod val="85000"/>
                    <a:lumOff val="15000"/>
                  </a:schemeClr>
                </a:solidFill>
                <a:effectLst/>
                <a:latin typeface="Raleway" pitchFamily="2" charset="0"/>
              </a:rPr>
              <a:t>And there should be the same carefulness in spiritual things. When the baskets of fragments were collected, the people thought of their friends at home. They wanted them to share in the bread that Christ had blessed. The contents of the baskets were distributed among the eager throng, and were carried away into all the region round about. </a:t>
            </a:r>
            <a:endParaRPr lang="en-US" sz="3000"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7DE5EBBF-DC56-29A2-FA68-5F9A6882B5A5}"/>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368</a:t>
            </a:r>
          </a:p>
        </p:txBody>
      </p:sp>
    </p:spTree>
    <p:extLst>
      <p:ext uri="{BB962C8B-B14F-4D97-AF65-F5344CB8AC3E}">
        <p14:creationId xmlns:p14="http://schemas.microsoft.com/office/powerpoint/2010/main" val="2744668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87A25-4BD5-4219-EE7F-547C29E142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04BE-1276-B0CF-1432-B5F276431123}"/>
              </a:ext>
            </a:extLst>
          </p:cNvPr>
          <p:cNvSpPr>
            <a:spLocks noGrp="1"/>
          </p:cNvSpPr>
          <p:nvPr>
            <p:ph type="title"/>
          </p:nvPr>
        </p:nvSpPr>
        <p:spPr>
          <a:xfrm>
            <a:off x="1144987" y="389614"/>
            <a:ext cx="6916735" cy="5478449"/>
          </a:xfrm>
          <a:gradFill flip="none" rotWithShape="1">
            <a:gsLst>
              <a:gs pos="33000">
                <a:schemeClr val="tx1"/>
              </a:gs>
              <a:gs pos="97059">
                <a:srgbClr val="FDE787"/>
              </a:gs>
              <a:gs pos="78000">
                <a:schemeClr val="tx1"/>
              </a:gs>
              <a:gs pos="68000">
                <a:srgbClr val="FEF2C1"/>
              </a:gs>
            </a:gsLst>
            <a:path path="circle">
              <a:fillToRect l="50000" t="50000" r="50000" b="50000"/>
            </a:path>
            <a:tileRect/>
          </a:gradFill>
          <a:effectLst>
            <a:softEdge rad="127000"/>
          </a:effectLst>
        </p:spPr>
        <p:txBody>
          <a:bodyPr>
            <a:noAutofit/>
          </a:bodyPr>
          <a:lstStyle/>
          <a:p>
            <a:r>
              <a:rPr lang="en-US" sz="3000" dirty="0">
                <a:solidFill>
                  <a:schemeClr val="bg1">
                    <a:lumMod val="85000"/>
                    <a:lumOff val="15000"/>
                  </a:schemeClr>
                </a:solidFill>
                <a:effectLst/>
                <a:latin typeface="Raleway" pitchFamily="2" charset="0"/>
              </a:rPr>
              <a:t>So those who were at the feast were to give to others the bread that comes down from heaven, to satisfy the hunger of the soul. They were to repeat what they had learned of the wonderful things of God. Nothing was to be lost. Not one word that concerned their eternal salvation was to fall useless to the ground. </a:t>
            </a:r>
            <a:endParaRPr lang="en-US" sz="3000" dirty="0">
              <a:solidFill>
                <a:schemeClr val="bg1">
                  <a:lumMod val="85000"/>
                  <a:lumOff val="15000"/>
                </a:schemeClr>
              </a:solidFill>
            </a:endParaRPr>
          </a:p>
        </p:txBody>
      </p:sp>
      <p:sp>
        <p:nvSpPr>
          <p:cNvPr id="3" name="Text Placeholder 2">
            <a:extLst>
              <a:ext uri="{FF2B5EF4-FFF2-40B4-BE49-F238E27FC236}">
                <a16:creationId xmlns:a16="http://schemas.microsoft.com/office/drawing/2014/main" id="{2AE0E5AF-54E2-C7B5-44BA-DE476F890AFB}"/>
              </a:ext>
            </a:extLst>
          </p:cNvPr>
          <p:cNvSpPr>
            <a:spLocks noGrp="1"/>
          </p:cNvSpPr>
          <p:nvPr>
            <p:ph type="body" sz="half" idx="13"/>
          </p:nvPr>
        </p:nvSpPr>
        <p:spPr>
          <a:xfrm>
            <a:off x="1497499" y="5688018"/>
            <a:ext cx="6564224" cy="594788"/>
          </a:xfrm>
        </p:spPr>
        <p:txBody>
          <a:bodyPr>
            <a:normAutofit fontScale="92500" lnSpcReduction="10000"/>
          </a:bodyPr>
          <a:lstStyle/>
          <a:p>
            <a:r>
              <a:rPr lang="en-US" sz="3200" dirty="0"/>
              <a:t>The Desire of Ages, p. 368</a:t>
            </a:r>
          </a:p>
        </p:txBody>
      </p:sp>
    </p:spTree>
    <p:extLst>
      <p:ext uri="{BB962C8B-B14F-4D97-AF65-F5344CB8AC3E}">
        <p14:creationId xmlns:p14="http://schemas.microsoft.com/office/powerpoint/2010/main" val="30961582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CF804-035F-BCEC-12AC-6C5F24CFA63F}"/>
              </a:ext>
            </a:extLst>
          </p:cNvPr>
          <p:cNvSpPr>
            <a:spLocks noGrp="1"/>
          </p:cNvSpPr>
          <p:nvPr>
            <p:ph type="ctrTitle"/>
          </p:nvPr>
        </p:nvSpPr>
        <p:spPr>
          <a:xfrm>
            <a:off x="1579418" y="1811863"/>
            <a:ext cx="5985164" cy="1515533"/>
          </a:xfrm>
        </p:spPr>
        <p:txBody>
          <a:bodyPr/>
          <a:lstStyle/>
          <a:p>
            <a:r>
              <a:rPr lang="en-US" sz="3200" b="1" dirty="0"/>
              <a:t>“The word of God is the seed. Every seed has in itself a germinating principle.”</a:t>
            </a:r>
          </a:p>
        </p:txBody>
      </p:sp>
      <p:sp>
        <p:nvSpPr>
          <p:cNvPr id="3" name="Subtitle 2">
            <a:extLst>
              <a:ext uri="{FF2B5EF4-FFF2-40B4-BE49-F238E27FC236}">
                <a16:creationId xmlns:a16="http://schemas.microsoft.com/office/drawing/2014/main" id="{1AB5A467-F30A-32B4-E341-14B7D4F49241}"/>
              </a:ext>
            </a:extLst>
          </p:cNvPr>
          <p:cNvSpPr>
            <a:spLocks noGrp="1"/>
          </p:cNvSpPr>
          <p:nvPr>
            <p:ph type="subTitle" idx="1"/>
          </p:nvPr>
        </p:nvSpPr>
        <p:spPr/>
        <p:txBody>
          <a:bodyPr>
            <a:normAutofit/>
          </a:bodyPr>
          <a:lstStyle/>
          <a:p>
            <a:r>
              <a:rPr lang="en-US" sz="3200" dirty="0"/>
              <a:t>- Desire of Ages, p. 76</a:t>
            </a:r>
          </a:p>
        </p:txBody>
      </p:sp>
    </p:spTree>
    <p:extLst>
      <p:ext uri="{BB962C8B-B14F-4D97-AF65-F5344CB8AC3E}">
        <p14:creationId xmlns:p14="http://schemas.microsoft.com/office/powerpoint/2010/main" val="13337333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7C8F6-6259-5A4C-9F01-92EE31F1E0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98FA55-F091-2CC7-4E27-AA749F37B1A7}"/>
              </a:ext>
            </a:extLst>
          </p:cNvPr>
          <p:cNvSpPr>
            <a:spLocks noGrp="1"/>
          </p:cNvSpPr>
          <p:nvPr>
            <p:ph type="title"/>
          </p:nvPr>
        </p:nvSpPr>
        <p:spPr>
          <a:xfrm>
            <a:off x="1233488" y="136110"/>
            <a:ext cx="6798734" cy="1303867"/>
          </a:xfrm>
        </p:spPr>
        <p:txBody>
          <a:bodyPr>
            <a:normAutofit/>
          </a:bodyPr>
          <a:lstStyle/>
          <a:p>
            <a:pPr>
              <a:defRPr sz="3600"/>
            </a:pPr>
            <a:r>
              <a:rPr lang="en-US" sz="4000" dirty="0">
                <a:solidFill>
                  <a:srgbClr val="FFC000"/>
                </a:solidFill>
              </a:rPr>
              <a:t>Life and Bread</a:t>
            </a:r>
            <a:r>
              <a:rPr sz="4000" dirty="0">
                <a:solidFill>
                  <a:srgbClr val="FFC000"/>
                </a:solidFill>
              </a:rPr>
              <a:t>- </a:t>
            </a:r>
            <a:r>
              <a:rPr lang="en-US" sz="4000" dirty="0">
                <a:solidFill>
                  <a:srgbClr val="FFC000"/>
                </a:solidFill>
              </a:rPr>
              <a:t>John 10:10</a:t>
            </a:r>
            <a:endParaRPr sz="4000" dirty="0">
              <a:solidFill>
                <a:srgbClr val="FFC000"/>
              </a:solidFill>
            </a:endParaRPr>
          </a:p>
        </p:txBody>
      </p:sp>
      <p:sp>
        <p:nvSpPr>
          <p:cNvPr id="4" name="Content Placeholder 3">
            <a:extLst>
              <a:ext uri="{FF2B5EF4-FFF2-40B4-BE49-F238E27FC236}">
                <a16:creationId xmlns:a16="http://schemas.microsoft.com/office/drawing/2014/main" id="{EB2FEB72-2EB5-4596-24BE-2E865F3CED97}"/>
              </a:ext>
            </a:extLst>
          </p:cNvPr>
          <p:cNvSpPr>
            <a:spLocks noGrp="1"/>
          </p:cNvSpPr>
          <p:nvPr>
            <p:ph sz="half" idx="2"/>
          </p:nvPr>
        </p:nvSpPr>
        <p:spPr>
          <a:xfrm>
            <a:off x="3427012" y="1256305"/>
            <a:ext cx="5422790" cy="5319424"/>
          </a:xfrm>
        </p:spPr>
        <p:txBody>
          <a:bodyPr>
            <a:normAutofit/>
          </a:bodyPr>
          <a:lstStyle/>
          <a:p>
            <a:pPr algn="l">
              <a:defRPr sz="2800"/>
            </a:pPr>
            <a:r>
              <a:rPr lang="en-US" sz="3600" dirty="0"/>
              <a:t>10 The thief cometh not, but for to steal, and to kill, and to destroy: I am come that they might have life, and that they might have it more abundantly.</a:t>
            </a:r>
          </a:p>
        </p:txBody>
      </p:sp>
      <p:pic>
        <p:nvPicPr>
          <p:cNvPr id="15362" name="Picture 2" descr="God Said Let There Be Light and There Was Light. by Andy Davis Wall Art">
            <a:extLst>
              <a:ext uri="{FF2B5EF4-FFF2-40B4-BE49-F238E27FC236}">
                <a16:creationId xmlns:a16="http://schemas.microsoft.com/office/drawing/2014/main" id="{46A0F86F-752B-1896-04B9-03B8FCB430F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7165" r="21153"/>
          <a:stretch/>
        </p:blipFill>
        <p:spPr bwMode="auto">
          <a:xfrm>
            <a:off x="948645" y="1638760"/>
            <a:ext cx="2280335" cy="4412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1381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D18E9-62AF-75AB-A98C-6011FBA26A4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C5A0C0-5599-3254-2EB4-D61B97FFD4FE}"/>
              </a:ext>
            </a:extLst>
          </p:cNvPr>
          <p:cNvSpPr>
            <a:spLocks noGrp="1"/>
          </p:cNvSpPr>
          <p:nvPr>
            <p:ph sz="quarter" idx="13"/>
          </p:nvPr>
        </p:nvSpPr>
        <p:spPr>
          <a:xfrm>
            <a:off x="397565" y="588398"/>
            <a:ext cx="4827578" cy="6070942"/>
          </a:xfrm>
        </p:spPr>
        <p:txBody>
          <a:bodyPr>
            <a:normAutofit fontScale="92500" lnSpcReduction="20000"/>
          </a:bodyPr>
          <a:lstStyle/>
          <a:p>
            <a:pPr marL="0" indent="0">
              <a:buNone/>
            </a:pPr>
            <a:r>
              <a:rPr lang="en-US" sz="3200" dirty="0"/>
              <a:t>The miracle of the loaves teaches a lesson of dependence upon God. When Christ fed the five thousand, the food was not nigh at hand. Apparently He had no means at His command. Here He was, with five thousand men, besides women and children, in the wilderness. </a:t>
            </a:r>
          </a:p>
        </p:txBody>
      </p:sp>
      <p:sp>
        <p:nvSpPr>
          <p:cNvPr id="10" name="TextBox 9">
            <a:extLst>
              <a:ext uri="{FF2B5EF4-FFF2-40B4-BE49-F238E27FC236}">
                <a16:creationId xmlns:a16="http://schemas.microsoft.com/office/drawing/2014/main" id="{C68948FC-EE9B-C6D9-BC82-20D65D989B6B}"/>
              </a:ext>
            </a:extLst>
          </p:cNvPr>
          <p:cNvSpPr txBox="1"/>
          <p:nvPr/>
        </p:nvSpPr>
        <p:spPr>
          <a:xfrm>
            <a:off x="1717481" y="6337433"/>
            <a:ext cx="1502796" cy="461665"/>
          </a:xfrm>
          <a:prstGeom prst="rect">
            <a:avLst/>
          </a:prstGeom>
          <a:noFill/>
        </p:spPr>
        <p:txBody>
          <a:bodyPr wrap="square" rtlCol="0">
            <a:spAutoFit/>
          </a:bodyPr>
          <a:lstStyle/>
          <a:p>
            <a:r>
              <a:rPr lang="en-US" sz="2400" b="1" dirty="0"/>
              <a:t>DA 368</a:t>
            </a:r>
          </a:p>
        </p:txBody>
      </p:sp>
      <p:pic>
        <p:nvPicPr>
          <p:cNvPr id="5" name="Picture 4">
            <a:extLst>
              <a:ext uri="{FF2B5EF4-FFF2-40B4-BE49-F238E27FC236}">
                <a16:creationId xmlns:a16="http://schemas.microsoft.com/office/drawing/2014/main" id="{B8A2DFA2-8823-21B3-B0FA-7323F145EF3E}"/>
              </a:ext>
            </a:extLst>
          </p:cNvPr>
          <p:cNvPicPr>
            <a:picLocks noChangeAspect="1"/>
          </p:cNvPicPr>
          <p:nvPr/>
        </p:nvPicPr>
        <p:blipFill>
          <a:blip r:embed="rId2"/>
          <a:stretch>
            <a:fillRect/>
          </a:stretch>
        </p:blipFill>
        <p:spPr>
          <a:xfrm>
            <a:off x="5225143" y="0"/>
            <a:ext cx="3918857" cy="6858000"/>
          </a:xfrm>
          <a:prstGeom prst="rect">
            <a:avLst/>
          </a:prstGeom>
        </p:spPr>
      </p:pic>
    </p:spTree>
    <p:extLst>
      <p:ext uri="{BB962C8B-B14F-4D97-AF65-F5344CB8AC3E}">
        <p14:creationId xmlns:p14="http://schemas.microsoft.com/office/powerpoint/2010/main" val="4059496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3488" y="136110"/>
            <a:ext cx="6798734" cy="1303867"/>
          </a:xfrm>
        </p:spPr>
        <p:txBody>
          <a:bodyPr>
            <a:normAutofit/>
          </a:bodyPr>
          <a:lstStyle/>
          <a:p>
            <a:pPr>
              <a:defRPr sz="3600"/>
            </a:pPr>
            <a:r>
              <a:rPr lang="en-US" sz="4000" dirty="0">
                <a:solidFill>
                  <a:srgbClr val="FFC000"/>
                </a:solidFill>
              </a:rPr>
              <a:t>Life and Light</a:t>
            </a:r>
            <a:r>
              <a:rPr sz="4000" dirty="0">
                <a:solidFill>
                  <a:srgbClr val="FFC000"/>
                </a:solidFill>
              </a:rPr>
              <a:t>- </a:t>
            </a:r>
            <a:r>
              <a:rPr lang="en-US" sz="4000" dirty="0">
                <a:solidFill>
                  <a:srgbClr val="FFC000"/>
                </a:solidFill>
              </a:rPr>
              <a:t>Genesis 1:1-3</a:t>
            </a:r>
            <a:endParaRPr sz="4000" dirty="0">
              <a:solidFill>
                <a:srgbClr val="FFC000"/>
              </a:solidFill>
            </a:endParaRPr>
          </a:p>
        </p:txBody>
      </p:sp>
      <p:sp>
        <p:nvSpPr>
          <p:cNvPr id="4" name="Content Placeholder 3"/>
          <p:cNvSpPr>
            <a:spLocks noGrp="1"/>
          </p:cNvSpPr>
          <p:nvPr>
            <p:ph sz="half" idx="2"/>
          </p:nvPr>
        </p:nvSpPr>
        <p:spPr>
          <a:xfrm>
            <a:off x="2663687" y="1256304"/>
            <a:ext cx="6186115" cy="5398937"/>
          </a:xfrm>
        </p:spPr>
        <p:txBody>
          <a:bodyPr>
            <a:normAutofit fontScale="92500"/>
          </a:bodyPr>
          <a:lstStyle/>
          <a:p>
            <a:pPr algn="l">
              <a:defRPr sz="2800"/>
            </a:pPr>
            <a:r>
              <a:rPr lang="en-US" sz="2800" dirty="0"/>
              <a:t>1 </a:t>
            </a:r>
            <a:r>
              <a:rPr lang="en-US" sz="3200" dirty="0"/>
              <a:t>In the beginning God created the heaven and the earth.</a:t>
            </a:r>
          </a:p>
          <a:p>
            <a:pPr algn="l">
              <a:defRPr sz="2800"/>
            </a:pPr>
            <a:r>
              <a:rPr lang="en-US" sz="3200" dirty="0"/>
              <a:t>2 And the earth was without form, and void; and darkness was upon the face of the deep. And the Spirit of God moved upon the face of the waters.</a:t>
            </a:r>
          </a:p>
          <a:p>
            <a:pPr algn="l">
              <a:defRPr sz="2800"/>
            </a:pPr>
            <a:r>
              <a:rPr lang="en-US" sz="3200" dirty="0"/>
              <a:t>3 And God said, Let there be light: and there was light.</a:t>
            </a:r>
          </a:p>
        </p:txBody>
      </p:sp>
      <p:pic>
        <p:nvPicPr>
          <p:cNvPr id="14338" name="Picture 2">
            <a:extLst>
              <a:ext uri="{FF2B5EF4-FFF2-40B4-BE49-F238E27FC236}">
                <a16:creationId xmlns:a16="http://schemas.microsoft.com/office/drawing/2014/main" id="{51E4BFD3-7D28-0CA8-F649-53FC33F25A5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4650" r="25093"/>
          <a:stretch/>
        </p:blipFill>
        <p:spPr bwMode="auto">
          <a:xfrm>
            <a:off x="540689" y="1407878"/>
            <a:ext cx="2051436" cy="5095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E2663-FA22-4A02-3B73-E6DCBF787C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38B368-FE0F-534B-3C33-F7329D782497}"/>
              </a:ext>
            </a:extLst>
          </p:cNvPr>
          <p:cNvSpPr>
            <a:spLocks noGrp="1"/>
          </p:cNvSpPr>
          <p:nvPr>
            <p:ph sz="quarter" idx="13"/>
          </p:nvPr>
        </p:nvSpPr>
        <p:spPr>
          <a:xfrm>
            <a:off x="397565" y="469127"/>
            <a:ext cx="4827578" cy="6190213"/>
          </a:xfrm>
        </p:spPr>
        <p:txBody>
          <a:bodyPr>
            <a:normAutofit fontScale="85000" lnSpcReduction="10000"/>
          </a:bodyPr>
          <a:lstStyle/>
          <a:p>
            <a:pPr marL="0" indent="0">
              <a:buNone/>
            </a:pPr>
            <a:r>
              <a:rPr lang="en-US" sz="3200" dirty="0"/>
              <a:t>And when we are brought into strait places, we are to depend on God. We are to exercise wisdom and judgment in every action of life, that we may not, by reckless movements, place ourselves in trial. We are not to plunge into difficulties, neglecting the means God has provided, and misusing the faculties He has given us. </a:t>
            </a:r>
          </a:p>
        </p:txBody>
      </p:sp>
      <p:sp>
        <p:nvSpPr>
          <p:cNvPr id="10" name="TextBox 9">
            <a:extLst>
              <a:ext uri="{FF2B5EF4-FFF2-40B4-BE49-F238E27FC236}">
                <a16:creationId xmlns:a16="http://schemas.microsoft.com/office/drawing/2014/main" id="{08C843D3-CB8E-09EA-A4B8-21B169DCAD8B}"/>
              </a:ext>
            </a:extLst>
          </p:cNvPr>
          <p:cNvSpPr txBox="1"/>
          <p:nvPr/>
        </p:nvSpPr>
        <p:spPr>
          <a:xfrm>
            <a:off x="1717481" y="6337433"/>
            <a:ext cx="1502796" cy="461665"/>
          </a:xfrm>
          <a:prstGeom prst="rect">
            <a:avLst/>
          </a:prstGeom>
          <a:noFill/>
        </p:spPr>
        <p:txBody>
          <a:bodyPr wrap="square" rtlCol="0">
            <a:spAutoFit/>
          </a:bodyPr>
          <a:lstStyle/>
          <a:p>
            <a:r>
              <a:rPr lang="en-US" sz="2400" b="1" dirty="0"/>
              <a:t>DA 369</a:t>
            </a:r>
          </a:p>
        </p:txBody>
      </p:sp>
      <p:pic>
        <p:nvPicPr>
          <p:cNvPr id="4" name="Picture 3">
            <a:extLst>
              <a:ext uri="{FF2B5EF4-FFF2-40B4-BE49-F238E27FC236}">
                <a16:creationId xmlns:a16="http://schemas.microsoft.com/office/drawing/2014/main" id="{BB6F4EA6-8840-9AFF-9910-45AF237A27B7}"/>
              </a:ext>
            </a:extLst>
          </p:cNvPr>
          <p:cNvPicPr>
            <a:picLocks noChangeAspect="1"/>
          </p:cNvPicPr>
          <p:nvPr/>
        </p:nvPicPr>
        <p:blipFill>
          <a:blip r:embed="rId2"/>
          <a:stretch>
            <a:fillRect/>
          </a:stretch>
        </p:blipFill>
        <p:spPr>
          <a:xfrm>
            <a:off x="5225143" y="0"/>
            <a:ext cx="3918857" cy="6858000"/>
          </a:xfrm>
          <a:prstGeom prst="rect">
            <a:avLst/>
          </a:prstGeom>
        </p:spPr>
      </p:pic>
    </p:spTree>
    <p:extLst>
      <p:ext uri="{BB962C8B-B14F-4D97-AF65-F5344CB8AC3E}">
        <p14:creationId xmlns:p14="http://schemas.microsoft.com/office/powerpoint/2010/main" val="8148858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C3080-9FCB-E82B-BA49-BCA77A6F7E6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CAA1E-40A7-1D8E-260E-0A7C1C95089F}"/>
              </a:ext>
            </a:extLst>
          </p:cNvPr>
          <p:cNvSpPr>
            <a:spLocks noGrp="1"/>
          </p:cNvSpPr>
          <p:nvPr>
            <p:ph sz="quarter" idx="13"/>
          </p:nvPr>
        </p:nvSpPr>
        <p:spPr>
          <a:xfrm>
            <a:off x="397565" y="302151"/>
            <a:ext cx="4827578" cy="6357190"/>
          </a:xfrm>
        </p:spPr>
        <p:txBody>
          <a:bodyPr>
            <a:normAutofit fontScale="92500" lnSpcReduction="10000"/>
          </a:bodyPr>
          <a:lstStyle/>
          <a:p>
            <a:pPr marL="0" indent="0">
              <a:buNone/>
            </a:pPr>
            <a:r>
              <a:rPr lang="en-US" sz="3200" dirty="0"/>
              <a:t>Christ's workers are to obey His instructions implicitly. The work is God's, and if we would bless others His plans must be followed. Self cannot be made a center; self can receive no honor. If we plan according to our own ideas, the Lord will leave us to our own mistakes. </a:t>
            </a:r>
          </a:p>
        </p:txBody>
      </p:sp>
      <p:sp>
        <p:nvSpPr>
          <p:cNvPr id="10" name="TextBox 9">
            <a:extLst>
              <a:ext uri="{FF2B5EF4-FFF2-40B4-BE49-F238E27FC236}">
                <a16:creationId xmlns:a16="http://schemas.microsoft.com/office/drawing/2014/main" id="{C58DBA95-08CC-07CE-E738-94258FADAF8C}"/>
              </a:ext>
            </a:extLst>
          </p:cNvPr>
          <p:cNvSpPr txBox="1"/>
          <p:nvPr/>
        </p:nvSpPr>
        <p:spPr>
          <a:xfrm>
            <a:off x="1717481" y="6337433"/>
            <a:ext cx="1502796" cy="461665"/>
          </a:xfrm>
          <a:prstGeom prst="rect">
            <a:avLst/>
          </a:prstGeom>
          <a:noFill/>
        </p:spPr>
        <p:txBody>
          <a:bodyPr wrap="square" rtlCol="0">
            <a:spAutoFit/>
          </a:bodyPr>
          <a:lstStyle/>
          <a:p>
            <a:r>
              <a:rPr lang="en-US" sz="2400" b="1" dirty="0"/>
              <a:t>DA 369</a:t>
            </a:r>
          </a:p>
        </p:txBody>
      </p:sp>
      <p:pic>
        <p:nvPicPr>
          <p:cNvPr id="5" name="Picture 4">
            <a:extLst>
              <a:ext uri="{FF2B5EF4-FFF2-40B4-BE49-F238E27FC236}">
                <a16:creationId xmlns:a16="http://schemas.microsoft.com/office/drawing/2014/main" id="{D39033C8-3E85-33E2-FEE0-2F734DEDDDBD}"/>
              </a:ext>
            </a:extLst>
          </p:cNvPr>
          <p:cNvPicPr>
            <a:picLocks noChangeAspect="1"/>
          </p:cNvPicPr>
          <p:nvPr/>
        </p:nvPicPr>
        <p:blipFill>
          <a:blip r:embed="rId2"/>
          <a:stretch>
            <a:fillRect/>
          </a:stretch>
        </p:blipFill>
        <p:spPr>
          <a:xfrm>
            <a:off x="5225143" y="0"/>
            <a:ext cx="3918857" cy="6858000"/>
          </a:xfrm>
          <a:prstGeom prst="rect">
            <a:avLst/>
          </a:prstGeom>
        </p:spPr>
      </p:pic>
    </p:spTree>
    <p:extLst>
      <p:ext uri="{BB962C8B-B14F-4D97-AF65-F5344CB8AC3E}">
        <p14:creationId xmlns:p14="http://schemas.microsoft.com/office/powerpoint/2010/main" val="11514820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B2B9E-346B-50F7-74D5-3EB61D406B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AE9AC3-F992-C764-21E8-AF11C945A62A}"/>
              </a:ext>
            </a:extLst>
          </p:cNvPr>
          <p:cNvSpPr>
            <a:spLocks noGrp="1"/>
          </p:cNvSpPr>
          <p:nvPr>
            <p:ph sz="quarter" idx="13"/>
          </p:nvPr>
        </p:nvSpPr>
        <p:spPr>
          <a:xfrm>
            <a:off x="397565" y="302151"/>
            <a:ext cx="4827578" cy="6357190"/>
          </a:xfrm>
        </p:spPr>
        <p:txBody>
          <a:bodyPr>
            <a:normAutofit fontScale="92500" lnSpcReduction="10000"/>
          </a:bodyPr>
          <a:lstStyle/>
          <a:p>
            <a:pPr marL="0" indent="0">
              <a:buNone/>
            </a:pPr>
            <a:r>
              <a:rPr lang="en-US" sz="3200" dirty="0"/>
              <a:t>But when, after following His directions, we are brought into strait places, He will deliver us. We are not to give up in discouragement, but in every emergency we are to seek help from Him who has infinite resources at His command. </a:t>
            </a:r>
          </a:p>
        </p:txBody>
      </p:sp>
      <p:sp>
        <p:nvSpPr>
          <p:cNvPr id="10" name="TextBox 9">
            <a:extLst>
              <a:ext uri="{FF2B5EF4-FFF2-40B4-BE49-F238E27FC236}">
                <a16:creationId xmlns:a16="http://schemas.microsoft.com/office/drawing/2014/main" id="{1F3F6482-0C57-7190-5240-C762EF7D8E43}"/>
              </a:ext>
            </a:extLst>
          </p:cNvPr>
          <p:cNvSpPr txBox="1"/>
          <p:nvPr/>
        </p:nvSpPr>
        <p:spPr>
          <a:xfrm>
            <a:off x="1717481" y="6337433"/>
            <a:ext cx="1502796" cy="461665"/>
          </a:xfrm>
          <a:prstGeom prst="rect">
            <a:avLst/>
          </a:prstGeom>
          <a:noFill/>
        </p:spPr>
        <p:txBody>
          <a:bodyPr wrap="square" rtlCol="0">
            <a:spAutoFit/>
          </a:bodyPr>
          <a:lstStyle/>
          <a:p>
            <a:r>
              <a:rPr lang="en-US" sz="2400" b="1" dirty="0"/>
              <a:t>DA 369</a:t>
            </a:r>
          </a:p>
        </p:txBody>
      </p:sp>
      <p:pic>
        <p:nvPicPr>
          <p:cNvPr id="4" name="Picture 3">
            <a:extLst>
              <a:ext uri="{FF2B5EF4-FFF2-40B4-BE49-F238E27FC236}">
                <a16:creationId xmlns:a16="http://schemas.microsoft.com/office/drawing/2014/main" id="{3422CCC4-F63C-D170-FC15-04F69C556297}"/>
              </a:ext>
            </a:extLst>
          </p:cNvPr>
          <p:cNvPicPr>
            <a:picLocks noChangeAspect="1"/>
          </p:cNvPicPr>
          <p:nvPr/>
        </p:nvPicPr>
        <p:blipFill>
          <a:blip r:embed="rId2"/>
          <a:stretch>
            <a:fillRect/>
          </a:stretch>
        </p:blipFill>
        <p:spPr>
          <a:xfrm>
            <a:off x="5225143" y="51746"/>
            <a:ext cx="3918857" cy="6858000"/>
          </a:xfrm>
          <a:prstGeom prst="rect">
            <a:avLst/>
          </a:prstGeom>
        </p:spPr>
      </p:pic>
    </p:spTree>
    <p:extLst>
      <p:ext uri="{BB962C8B-B14F-4D97-AF65-F5344CB8AC3E}">
        <p14:creationId xmlns:p14="http://schemas.microsoft.com/office/powerpoint/2010/main" val="25328512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17851-0826-6028-E241-81462A3E58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012662-16DC-A145-CF30-9E11EDDD9546}"/>
              </a:ext>
            </a:extLst>
          </p:cNvPr>
          <p:cNvSpPr>
            <a:spLocks noGrp="1"/>
          </p:cNvSpPr>
          <p:nvPr>
            <p:ph type="title"/>
          </p:nvPr>
        </p:nvSpPr>
        <p:spPr>
          <a:xfrm>
            <a:off x="610371" y="64540"/>
            <a:ext cx="8040647" cy="1303867"/>
          </a:xfrm>
        </p:spPr>
        <p:txBody>
          <a:bodyPr/>
          <a:lstStyle/>
          <a:p>
            <a:pPr>
              <a:defRPr sz="3600"/>
            </a:pPr>
            <a:r>
              <a:rPr lang="en-US" dirty="0"/>
              <a:t>Bread to the World</a:t>
            </a:r>
            <a:r>
              <a:rPr dirty="0"/>
              <a:t>- </a:t>
            </a:r>
            <a:r>
              <a:rPr lang="en-US" dirty="0"/>
              <a:t>Mark 16:15</a:t>
            </a:r>
            <a:endParaRPr dirty="0"/>
          </a:p>
        </p:txBody>
      </p:sp>
      <p:sp>
        <p:nvSpPr>
          <p:cNvPr id="3" name="Content Placeholder 2">
            <a:extLst>
              <a:ext uri="{FF2B5EF4-FFF2-40B4-BE49-F238E27FC236}">
                <a16:creationId xmlns:a16="http://schemas.microsoft.com/office/drawing/2014/main" id="{71E7C1E9-410F-487C-E082-C3780EDDEDB4}"/>
              </a:ext>
            </a:extLst>
          </p:cNvPr>
          <p:cNvSpPr>
            <a:spLocks noGrp="1"/>
          </p:cNvSpPr>
          <p:nvPr>
            <p:ph sz="half" idx="1"/>
          </p:nvPr>
        </p:nvSpPr>
        <p:spPr>
          <a:xfrm>
            <a:off x="731520" y="1368407"/>
            <a:ext cx="3840480" cy="5207322"/>
          </a:xfrm>
        </p:spPr>
        <p:txBody>
          <a:bodyPr>
            <a:normAutofit/>
          </a:bodyPr>
          <a:lstStyle/>
          <a:p>
            <a:pPr algn="l">
              <a:defRPr sz="2800"/>
            </a:pPr>
            <a:r>
              <a:rPr lang="en-US" sz="3200" dirty="0"/>
              <a:t>15 And he said unto them, Go ye into all the world, and preach the gospel to every creature.</a:t>
            </a:r>
            <a:endParaRPr sz="3200" dirty="0"/>
          </a:p>
        </p:txBody>
      </p:sp>
      <p:pic>
        <p:nvPicPr>
          <p:cNvPr id="6" name="Content Placeholder 5">
            <a:extLst>
              <a:ext uri="{FF2B5EF4-FFF2-40B4-BE49-F238E27FC236}">
                <a16:creationId xmlns:a16="http://schemas.microsoft.com/office/drawing/2014/main" id="{18466999-6A0D-DDCF-D6CB-94A6DF89285F}"/>
              </a:ext>
            </a:extLst>
          </p:cNvPr>
          <p:cNvPicPr>
            <a:picLocks noGrp="1" noChangeAspect="1"/>
          </p:cNvPicPr>
          <p:nvPr>
            <p:ph sz="half" idx="2"/>
          </p:nvPr>
        </p:nvPicPr>
        <p:blipFill>
          <a:blip r:embed="rId2"/>
          <a:stretch>
            <a:fillRect/>
          </a:stretch>
        </p:blipFill>
        <p:spPr>
          <a:xfrm>
            <a:off x="4693149" y="1458559"/>
            <a:ext cx="3940881" cy="3940881"/>
          </a:xfrm>
          <a:prstGeom prst="rect">
            <a:avLst/>
          </a:prstGeom>
        </p:spPr>
      </p:pic>
    </p:spTree>
    <p:extLst>
      <p:ext uri="{BB962C8B-B14F-4D97-AF65-F5344CB8AC3E}">
        <p14:creationId xmlns:p14="http://schemas.microsoft.com/office/powerpoint/2010/main" val="41130028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372" y="517771"/>
            <a:ext cx="7808108" cy="1303867"/>
          </a:xfrm>
        </p:spPr>
        <p:txBody>
          <a:bodyPr/>
          <a:lstStyle/>
          <a:p>
            <a:pPr>
              <a:defRPr sz="3600"/>
            </a:pPr>
            <a:r>
              <a:rPr lang="en-US" dirty="0"/>
              <a:t>Bread to the World</a:t>
            </a:r>
            <a:r>
              <a:rPr dirty="0"/>
              <a:t>- </a:t>
            </a:r>
            <a:r>
              <a:rPr lang="en-US" dirty="0"/>
              <a:t>Isaiah 58:6-14</a:t>
            </a:r>
            <a:endParaRPr dirty="0"/>
          </a:p>
        </p:txBody>
      </p:sp>
      <p:sp>
        <p:nvSpPr>
          <p:cNvPr id="3" name="Content Placeholder 2"/>
          <p:cNvSpPr>
            <a:spLocks noGrp="1"/>
          </p:cNvSpPr>
          <p:nvPr>
            <p:ph sz="half" idx="1"/>
          </p:nvPr>
        </p:nvSpPr>
        <p:spPr>
          <a:xfrm>
            <a:off x="610372" y="1821637"/>
            <a:ext cx="3904054" cy="4436039"/>
          </a:xfrm>
        </p:spPr>
        <p:txBody>
          <a:bodyPr>
            <a:normAutofit lnSpcReduction="10000"/>
          </a:bodyPr>
          <a:lstStyle/>
          <a:p>
            <a:pPr algn="l">
              <a:defRPr sz="2800"/>
            </a:pPr>
            <a:r>
              <a:rPr lang="en-US" dirty="0"/>
              <a:t>6 Is not this the fast that I have chosen? to loose the bands of wickedness, to undo the heavy burdens, and to let the oppressed go free, and that ye break every yoke?</a:t>
            </a:r>
            <a:endParaRPr dirty="0"/>
          </a:p>
        </p:txBody>
      </p:sp>
      <p:pic>
        <p:nvPicPr>
          <p:cNvPr id="6" name="Content Placeholder 5">
            <a:extLst>
              <a:ext uri="{FF2B5EF4-FFF2-40B4-BE49-F238E27FC236}">
                <a16:creationId xmlns:a16="http://schemas.microsoft.com/office/drawing/2014/main" id="{3DB007A9-2675-4CA2-DFFF-A8787D4BFA58}"/>
              </a:ext>
            </a:extLst>
          </p:cNvPr>
          <p:cNvPicPr>
            <a:picLocks noGrp="1" noChangeAspect="1"/>
          </p:cNvPicPr>
          <p:nvPr>
            <p:ph sz="half" idx="2"/>
          </p:nvPr>
        </p:nvPicPr>
        <p:blipFill>
          <a:blip r:embed="rId2"/>
          <a:stretch>
            <a:fillRect/>
          </a:stretch>
        </p:blipFill>
        <p:spPr>
          <a:xfrm>
            <a:off x="4645025" y="2001043"/>
            <a:ext cx="3903663" cy="3903663"/>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DF3A0-F131-B91D-BBC6-CC7B077426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9DA7B2-48D0-DD68-13D3-E565A6549C24}"/>
              </a:ext>
            </a:extLst>
          </p:cNvPr>
          <p:cNvSpPr>
            <a:spLocks noGrp="1"/>
          </p:cNvSpPr>
          <p:nvPr>
            <p:ph type="title"/>
          </p:nvPr>
        </p:nvSpPr>
        <p:spPr>
          <a:xfrm>
            <a:off x="610372" y="517771"/>
            <a:ext cx="7808108" cy="1303867"/>
          </a:xfrm>
        </p:spPr>
        <p:txBody>
          <a:bodyPr/>
          <a:lstStyle/>
          <a:p>
            <a:pPr>
              <a:defRPr sz="3600"/>
            </a:pPr>
            <a:r>
              <a:rPr lang="en-US" dirty="0"/>
              <a:t>Bread to the World</a:t>
            </a:r>
            <a:r>
              <a:rPr dirty="0"/>
              <a:t>- </a:t>
            </a:r>
            <a:r>
              <a:rPr lang="en-US" dirty="0"/>
              <a:t>Isaiah 58:7-14</a:t>
            </a:r>
            <a:endParaRPr dirty="0"/>
          </a:p>
        </p:txBody>
      </p:sp>
      <p:sp>
        <p:nvSpPr>
          <p:cNvPr id="3" name="Content Placeholder 2">
            <a:extLst>
              <a:ext uri="{FF2B5EF4-FFF2-40B4-BE49-F238E27FC236}">
                <a16:creationId xmlns:a16="http://schemas.microsoft.com/office/drawing/2014/main" id="{1556DE13-FE25-CB90-FFBD-A3376C48AE76}"/>
              </a:ext>
            </a:extLst>
          </p:cNvPr>
          <p:cNvSpPr>
            <a:spLocks noGrp="1"/>
          </p:cNvSpPr>
          <p:nvPr>
            <p:ph sz="half" idx="1"/>
          </p:nvPr>
        </p:nvSpPr>
        <p:spPr>
          <a:xfrm>
            <a:off x="429369" y="1821637"/>
            <a:ext cx="4500439" cy="4436039"/>
          </a:xfrm>
        </p:spPr>
        <p:txBody>
          <a:bodyPr>
            <a:normAutofit fontScale="92500"/>
          </a:bodyPr>
          <a:lstStyle/>
          <a:p>
            <a:pPr algn="l">
              <a:defRPr sz="2800"/>
            </a:pPr>
            <a:r>
              <a:rPr lang="en-US" dirty="0"/>
              <a:t>7 Is it not to deal thy bread to the hungry, and that thou bring the poor that are cast out to thy house? when thou </a:t>
            </a:r>
            <a:r>
              <a:rPr lang="en-US" dirty="0" err="1"/>
              <a:t>seest</a:t>
            </a:r>
            <a:r>
              <a:rPr lang="en-US" dirty="0"/>
              <a:t> the naked, that thou cover him; and that thou hide not thyself from thine own flesh?</a:t>
            </a:r>
            <a:endParaRPr dirty="0"/>
          </a:p>
        </p:txBody>
      </p:sp>
      <p:pic>
        <p:nvPicPr>
          <p:cNvPr id="8" name="Content Placeholder 7">
            <a:extLst>
              <a:ext uri="{FF2B5EF4-FFF2-40B4-BE49-F238E27FC236}">
                <a16:creationId xmlns:a16="http://schemas.microsoft.com/office/drawing/2014/main" id="{153FDA1C-A879-C515-52F7-5C9AB6A4B903}"/>
              </a:ext>
            </a:extLst>
          </p:cNvPr>
          <p:cNvPicPr>
            <a:picLocks noGrp="1" noChangeAspect="1"/>
          </p:cNvPicPr>
          <p:nvPr>
            <p:ph sz="half" idx="2"/>
          </p:nvPr>
        </p:nvPicPr>
        <p:blipFill>
          <a:blip r:embed="rId2"/>
          <a:stretch>
            <a:fillRect/>
          </a:stretch>
        </p:blipFill>
        <p:spPr>
          <a:xfrm>
            <a:off x="4929808" y="2087629"/>
            <a:ext cx="3904054" cy="3904054"/>
          </a:xfrm>
          <a:prstGeom prst="rect">
            <a:avLst/>
          </a:prstGeom>
        </p:spPr>
      </p:pic>
    </p:spTree>
    <p:extLst>
      <p:ext uri="{BB962C8B-B14F-4D97-AF65-F5344CB8AC3E}">
        <p14:creationId xmlns:p14="http://schemas.microsoft.com/office/powerpoint/2010/main" val="7188343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7B04D-5E21-68F5-F4B9-CAA23933E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BE78F-790B-3BA7-38F8-B7BB9F835A7B}"/>
              </a:ext>
            </a:extLst>
          </p:cNvPr>
          <p:cNvSpPr>
            <a:spLocks noGrp="1"/>
          </p:cNvSpPr>
          <p:nvPr>
            <p:ph type="title"/>
          </p:nvPr>
        </p:nvSpPr>
        <p:spPr>
          <a:xfrm>
            <a:off x="610372" y="517771"/>
            <a:ext cx="7808108" cy="1303867"/>
          </a:xfrm>
        </p:spPr>
        <p:txBody>
          <a:bodyPr/>
          <a:lstStyle/>
          <a:p>
            <a:pPr>
              <a:defRPr sz="3600"/>
            </a:pPr>
            <a:r>
              <a:rPr lang="en-US" dirty="0"/>
              <a:t>Bread to the World</a:t>
            </a:r>
            <a:r>
              <a:rPr dirty="0"/>
              <a:t>- </a:t>
            </a:r>
            <a:r>
              <a:rPr lang="en-US" dirty="0"/>
              <a:t>Isaiah 58:8-14</a:t>
            </a:r>
            <a:endParaRPr dirty="0"/>
          </a:p>
        </p:txBody>
      </p:sp>
      <p:sp>
        <p:nvSpPr>
          <p:cNvPr id="3" name="Content Placeholder 2">
            <a:extLst>
              <a:ext uri="{FF2B5EF4-FFF2-40B4-BE49-F238E27FC236}">
                <a16:creationId xmlns:a16="http://schemas.microsoft.com/office/drawing/2014/main" id="{5A047AF6-5C8E-261A-F624-E1210C8E10F4}"/>
              </a:ext>
            </a:extLst>
          </p:cNvPr>
          <p:cNvSpPr>
            <a:spLocks noGrp="1"/>
          </p:cNvSpPr>
          <p:nvPr>
            <p:ph sz="half" idx="1"/>
          </p:nvPr>
        </p:nvSpPr>
        <p:spPr>
          <a:xfrm>
            <a:off x="429369" y="1821637"/>
            <a:ext cx="4500439" cy="4436039"/>
          </a:xfrm>
        </p:spPr>
        <p:txBody>
          <a:bodyPr>
            <a:normAutofit lnSpcReduction="10000"/>
          </a:bodyPr>
          <a:lstStyle/>
          <a:p>
            <a:pPr algn="l">
              <a:defRPr sz="2800"/>
            </a:pPr>
            <a:r>
              <a:rPr lang="en-US" dirty="0"/>
              <a:t>8 Then shall thy light break forth as the morning, and thine health shall spring forth speedily: and thy righteousness shall go before thee; the glory of the Lord shall be thy reward.</a:t>
            </a:r>
            <a:endParaRPr dirty="0"/>
          </a:p>
        </p:txBody>
      </p:sp>
      <p:pic>
        <p:nvPicPr>
          <p:cNvPr id="7" name="Content Placeholder 6">
            <a:extLst>
              <a:ext uri="{FF2B5EF4-FFF2-40B4-BE49-F238E27FC236}">
                <a16:creationId xmlns:a16="http://schemas.microsoft.com/office/drawing/2014/main" id="{BFD1ED49-A611-CC6F-C032-97D5C37BCBD1}"/>
              </a:ext>
            </a:extLst>
          </p:cNvPr>
          <p:cNvPicPr>
            <a:picLocks noGrp="1" noChangeAspect="1"/>
          </p:cNvPicPr>
          <p:nvPr>
            <p:ph sz="half" idx="2"/>
          </p:nvPr>
        </p:nvPicPr>
        <p:blipFill>
          <a:blip r:embed="rId2"/>
          <a:srcRect l="7759" r="13605"/>
          <a:stretch/>
        </p:blipFill>
        <p:spPr>
          <a:xfrm>
            <a:off x="5136544" y="1643882"/>
            <a:ext cx="3578087" cy="4550183"/>
          </a:xfrm>
          <a:prstGeom prst="rect">
            <a:avLst/>
          </a:prstGeom>
        </p:spPr>
      </p:pic>
    </p:spTree>
    <p:extLst>
      <p:ext uri="{BB962C8B-B14F-4D97-AF65-F5344CB8AC3E}">
        <p14:creationId xmlns:p14="http://schemas.microsoft.com/office/powerpoint/2010/main" val="7887708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B289F-4BDF-DA5C-BBC8-71B39D89C4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27E879-0DEC-45C2-95EB-BEA1EC98CB4B}"/>
              </a:ext>
            </a:extLst>
          </p:cNvPr>
          <p:cNvSpPr>
            <a:spLocks noGrp="1"/>
          </p:cNvSpPr>
          <p:nvPr>
            <p:ph type="title"/>
          </p:nvPr>
        </p:nvSpPr>
        <p:spPr>
          <a:xfrm>
            <a:off x="610372" y="517771"/>
            <a:ext cx="7808108" cy="1303867"/>
          </a:xfrm>
        </p:spPr>
        <p:txBody>
          <a:bodyPr/>
          <a:lstStyle/>
          <a:p>
            <a:pPr>
              <a:defRPr sz="3600"/>
            </a:pPr>
            <a:r>
              <a:rPr lang="en-US" dirty="0"/>
              <a:t>Bread to the World</a:t>
            </a:r>
            <a:r>
              <a:rPr dirty="0"/>
              <a:t>- </a:t>
            </a:r>
            <a:r>
              <a:rPr lang="en-US" dirty="0"/>
              <a:t>Isaiah 58:9-14</a:t>
            </a:r>
            <a:endParaRPr dirty="0"/>
          </a:p>
        </p:txBody>
      </p:sp>
      <p:sp>
        <p:nvSpPr>
          <p:cNvPr id="3" name="Content Placeholder 2">
            <a:extLst>
              <a:ext uri="{FF2B5EF4-FFF2-40B4-BE49-F238E27FC236}">
                <a16:creationId xmlns:a16="http://schemas.microsoft.com/office/drawing/2014/main" id="{ACB27B84-0E4C-3627-90DC-7AA5ACD5B3E0}"/>
              </a:ext>
            </a:extLst>
          </p:cNvPr>
          <p:cNvSpPr>
            <a:spLocks noGrp="1"/>
          </p:cNvSpPr>
          <p:nvPr>
            <p:ph sz="half" idx="1"/>
          </p:nvPr>
        </p:nvSpPr>
        <p:spPr>
          <a:xfrm>
            <a:off x="429369" y="1821637"/>
            <a:ext cx="4500439" cy="4436039"/>
          </a:xfrm>
        </p:spPr>
        <p:txBody>
          <a:bodyPr>
            <a:normAutofit lnSpcReduction="10000"/>
          </a:bodyPr>
          <a:lstStyle/>
          <a:p>
            <a:pPr algn="l">
              <a:defRPr sz="2800"/>
            </a:pPr>
            <a:r>
              <a:rPr lang="en-US" dirty="0"/>
              <a:t>9 Then shalt thou call, and the Lord shall answer; thou shalt cry, and he shall say, Here I am. If thou take away from the midst of thee the yoke, the putting forth of the finger, and speaking vanity;</a:t>
            </a:r>
            <a:endParaRPr dirty="0"/>
          </a:p>
        </p:txBody>
      </p:sp>
      <p:pic>
        <p:nvPicPr>
          <p:cNvPr id="8" name="Content Placeholder 7">
            <a:extLst>
              <a:ext uri="{FF2B5EF4-FFF2-40B4-BE49-F238E27FC236}">
                <a16:creationId xmlns:a16="http://schemas.microsoft.com/office/drawing/2014/main" id="{F78B5BEA-98B1-D584-68F4-EA2C47289DF1}"/>
              </a:ext>
            </a:extLst>
          </p:cNvPr>
          <p:cNvPicPr>
            <a:picLocks noGrp="1" noChangeAspect="1"/>
          </p:cNvPicPr>
          <p:nvPr>
            <p:ph sz="half" idx="2"/>
          </p:nvPr>
        </p:nvPicPr>
        <p:blipFill>
          <a:blip r:embed="rId2"/>
          <a:srcRect l="20210" r="18074"/>
          <a:stretch/>
        </p:blipFill>
        <p:spPr>
          <a:xfrm>
            <a:off x="5494352" y="1726999"/>
            <a:ext cx="2854518" cy="4625314"/>
          </a:xfrm>
          <a:prstGeom prst="rect">
            <a:avLst/>
          </a:prstGeom>
        </p:spPr>
      </p:pic>
    </p:spTree>
    <p:extLst>
      <p:ext uri="{BB962C8B-B14F-4D97-AF65-F5344CB8AC3E}">
        <p14:creationId xmlns:p14="http://schemas.microsoft.com/office/powerpoint/2010/main" val="9206786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AFD17-B0D7-440E-958A-B777C7CCF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7E9A82-BEBA-1060-A14E-7C41E2867303}"/>
              </a:ext>
            </a:extLst>
          </p:cNvPr>
          <p:cNvSpPr>
            <a:spLocks noGrp="1"/>
          </p:cNvSpPr>
          <p:nvPr>
            <p:ph type="title"/>
          </p:nvPr>
        </p:nvSpPr>
        <p:spPr>
          <a:xfrm>
            <a:off x="610371" y="517771"/>
            <a:ext cx="8040647" cy="1303867"/>
          </a:xfrm>
        </p:spPr>
        <p:txBody>
          <a:bodyPr/>
          <a:lstStyle/>
          <a:p>
            <a:pPr>
              <a:defRPr sz="3600"/>
            </a:pPr>
            <a:r>
              <a:rPr lang="en-US" dirty="0"/>
              <a:t>Bread to the World</a:t>
            </a:r>
            <a:r>
              <a:rPr dirty="0"/>
              <a:t>- </a:t>
            </a:r>
            <a:r>
              <a:rPr lang="en-US" dirty="0"/>
              <a:t>Isaiah 58:10-14</a:t>
            </a:r>
            <a:endParaRPr dirty="0"/>
          </a:p>
        </p:txBody>
      </p:sp>
      <p:sp>
        <p:nvSpPr>
          <p:cNvPr id="3" name="Content Placeholder 2">
            <a:extLst>
              <a:ext uri="{FF2B5EF4-FFF2-40B4-BE49-F238E27FC236}">
                <a16:creationId xmlns:a16="http://schemas.microsoft.com/office/drawing/2014/main" id="{3D999AD2-F540-BA4D-89E8-DC6CB60E0BDA}"/>
              </a:ext>
            </a:extLst>
          </p:cNvPr>
          <p:cNvSpPr>
            <a:spLocks noGrp="1"/>
          </p:cNvSpPr>
          <p:nvPr>
            <p:ph sz="half" idx="1"/>
          </p:nvPr>
        </p:nvSpPr>
        <p:spPr>
          <a:xfrm>
            <a:off x="429369" y="1821637"/>
            <a:ext cx="4500439" cy="4436039"/>
          </a:xfrm>
        </p:spPr>
        <p:txBody>
          <a:bodyPr>
            <a:normAutofit/>
          </a:bodyPr>
          <a:lstStyle/>
          <a:p>
            <a:pPr algn="l">
              <a:defRPr sz="2800"/>
            </a:pPr>
            <a:r>
              <a:rPr lang="en-US" dirty="0"/>
              <a:t>10 And if thou draw out thy soul to the hungry, and satisfy the afflicted soul; then shall thy light rise in obscurity, and thy darkness be as the noon day:</a:t>
            </a:r>
            <a:endParaRPr dirty="0"/>
          </a:p>
        </p:txBody>
      </p:sp>
      <p:pic>
        <p:nvPicPr>
          <p:cNvPr id="7" name="Content Placeholder 6">
            <a:extLst>
              <a:ext uri="{FF2B5EF4-FFF2-40B4-BE49-F238E27FC236}">
                <a16:creationId xmlns:a16="http://schemas.microsoft.com/office/drawing/2014/main" id="{63909B37-1917-3867-C463-6D91A47C26C1}"/>
              </a:ext>
            </a:extLst>
          </p:cNvPr>
          <p:cNvPicPr>
            <a:picLocks noGrp="1" noChangeAspect="1"/>
          </p:cNvPicPr>
          <p:nvPr>
            <p:ph sz="half" idx="2"/>
          </p:nvPr>
        </p:nvPicPr>
        <p:blipFill>
          <a:blip r:embed="rId2"/>
          <a:stretch>
            <a:fillRect/>
          </a:stretch>
        </p:blipFill>
        <p:spPr>
          <a:xfrm>
            <a:off x="4783489" y="2144816"/>
            <a:ext cx="3747101" cy="3747101"/>
          </a:xfrm>
          <a:prstGeom prst="rect">
            <a:avLst/>
          </a:prstGeom>
        </p:spPr>
      </p:pic>
    </p:spTree>
    <p:extLst>
      <p:ext uri="{BB962C8B-B14F-4D97-AF65-F5344CB8AC3E}">
        <p14:creationId xmlns:p14="http://schemas.microsoft.com/office/powerpoint/2010/main" val="17193180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D3DF0-38B5-FAFB-31D7-A2E8F05985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B7EC7-4A0E-1411-5B62-EF2CB1960C39}"/>
              </a:ext>
            </a:extLst>
          </p:cNvPr>
          <p:cNvSpPr>
            <a:spLocks noGrp="1"/>
          </p:cNvSpPr>
          <p:nvPr>
            <p:ph type="title"/>
          </p:nvPr>
        </p:nvSpPr>
        <p:spPr>
          <a:xfrm>
            <a:off x="610371" y="517771"/>
            <a:ext cx="8040647" cy="1303867"/>
          </a:xfrm>
        </p:spPr>
        <p:txBody>
          <a:bodyPr/>
          <a:lstStyle/>
          <a:p>
            <a:pPr>
              <a:defRPr sz="3600"/>
            </a:pPr>
            <a:r>
              <a:rPr lang="en-US" dirty="0"/>
              <a:t>Bread to the World</a:t>
            </a:r>
            <a:r>
              <a:rPr dirty="0"/>
              <a:t>- </a:t>
            </a:r>
            <a:r>
              <a:rPr lang="en-US" dirty="0"/>
              <a:t>Isaiah 58:11-14</a:t>
            </a:r>
            <a:endParaRPr dirty="0"/>
          </a:p>
        </p:txBody>
      </p:sp>
      <p:sp>
        <p:nvSpPr>
          <p:cNvPr id="3" name="Content Placeholder 2">
            <a:extLst>
              <a:ext uri="{FF2B5EF4-FFF2-40B4-BE49-F238E27FC236}">
                <a16:creationId xmlns:a16="http://schemas.microsoft.com/office/drawing/2014/main" id="{E98CA399-3FD9-2DC0-3DBF-D96289F37948}"/>
              </a:ext>
            </a:extLst>
          </p:cNvPr>
          <p:cNvSpPr>
            <a:spLocks noGrp="1"/>
          </p:cNvSpPr>
          <p:nvPr>
            <p:ph sz="half" idx="1"/>
          </p:nvPr>
        </p:nvSpPr>
        <p:spPr>
          <a:xfrm>
            <a:off x="429369" y="1821637"/>
            <a:ext cx="4500439" cy="4436039"/>
          </a:xfrm>
        </p:spPr>
        <p:txBody>
          <a:bodyPr>
            <a:normAutofit lnSpcReduction="10000"/>
          </a:bodyPr>
          <a:lstStyle/>
          <a:p>
            <a:pPr algn="l">
              <a:defRPr sz="2800"/>
            </a:pPr>
            <a:r>
              <a:rPr lang="en-US" dirty="0"/>
              <a:t>11 And the Lord shall guide thee continually, and satisfy thy soul in drought, and make fat thy bones: and thou shalt be like a watered garden, and like a spring of water, whose waters fail not.</a:t>
            </a:r>
            <a:endParaRPr dirty="0"/>
          </a:p>
        </p:txBody>
      </p:sp>
      <p:pic>
        <p:nvPicPr>
          <p:cNvPr id="8" name="Content Placeholder 7">
            <a:extLst>
              <a:ext uri="{FF2B5EF4-FFF2-40B4-BE49-F238E27FC236}">
                <a16:creationId xmlns:a16="http://schemas.microsoft.com/office/drawing/2014/main" id="{82BA8639-E7FF-8B87-D25E-5FEB9EB5025A}"/>
              </a:ext>
            </a:extLst>
          </p:cNvPr>
          <p:cNvPicPr>
            <a:picLocks noGrp="1" noChangeAspect="1"/>
          </p:cNvPicPr>
          <p:nvPr>
            <p:ph sz="half" idx="2"/>
          </p:nvPr>
        </p:nvPicPr>
        <p:blipFill>
          <a:blip r:embed="rId2"/>
          <a:srcRect l="9226" r="10635"/>
          <a:stretch/>
        </p:blipFill>
        <p:spPr>
          <a:xfrm>
            <a:off x="5224007" y="2002412"/>
            <a:ext cx="3355450" cy="4186995"/>
          </a:xfrm>
          <a:prstGeom prst="rect">
            <a:avLst/>
          </a:prstGeom>
        </p:spPr>
      </p:pic>
    </p:spTree>
    <p:extLst>
      <p:ext uri="{BB962C8B-B14F-4D97-AF65-F5344CB8AC3E}">
        <p14:creationId xmlns:p14="http://schemas.microsoft.com/office/powerpoint/2010/main" val="3186643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1ED79-5723-11E6-85FB-F343A5166C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68F20-65E9-8718-63EA-C0C97FEACED0}"/>
              </a:ext>
            </a:extLst>
          </p:cNvPr>
          <p:cNvSpPr>
            <a:spLocks noGrp="1"/>
          </p:cNvSpPr>
          <p:nvPr>
            <p:ph type="title"/>
          </p:nvPr>
        </p:nvSpPr>
        <p:spPr>
          <a:xfrm>
            <a:off x="946205" y="278296"/>
            <a:ext cx="7115518" cy="5852160"/>
          </a:xfrm>
        </p:spPr>
        <p:txBody>
          <a:bodyPr>
            <a:normAutofit/>
          </a:bodyPr>
          <a:lstStyle/>
          <a:p>
            <a:r>
              <a:rPr lang="en-US" sz="3600" dirty="0"/>
              <a:t>As the first act of creation God flooded the world with light, so when God sets about the work of recreating His image in the souls of men He first illumines their hearts and minds with the light of divine love (2 Cor. 4:6). “With thee,” says the psalmist, “is the fountain of life: in thy light shall we see light” (Ps. 36:9).</a:t>
            </a:r>
          </a:p>
        </p:txBody>
      </p:sp>
      <p:sp>
        <p:nvSpPr>
          <p:cNvPr id="4" name="Text Placeholder 3">
            <a:extLst>
              <a:ext uri="{FF2B5EF4-FFF2-40B4-BE49-F238E27FC236}">
                <a16:creationId xmlns:a16="http://schemas.microsoft.com/office/drawing/2014/main" id="{D69A7D73-A46B-558A-FF65-359ABCBC21CA}"/>
              </a:ext>
            </a:extLst>
          </p:cNvPr>
          <p:cNvSpPr>
            <a:spLocks noGrp="1"/>
          </p:cNvSpPr>
          <p:nvPr>
            <p:ph type="body" sz="half" idx="2"/>
          </p:nvPr>
        </p:nvSpPr>
        <p:spPr>
          <a:xfrm>
            <a:off x="128739" y="6074796"/>
            <a:ext cx="3886669" cy="601648"/>
          </a:xfrm>
        </p:spPr>
        <p:txBody>
          <a:bodyPr>
            <a:normAutofit lnSpcReduction="10000"/>
          </a:bodyPr>
          <a:lstStyle/>
          <a:p>
            <a:r>
              <a:rPr lang="en-US" sz="3200" dirty="0"/>
              <a:t>SDABC on John 1:4</a:t>
            </a:r>
          </a:p>
        </p:txBody>
      </p:sp>
    </p:spTree>
    <p:extLst>
      <p:ext uri="{BB962C8B-B14F-4D97-AF65-F5344CB8AC3E}">
        <p14:creationId xmlns:p14="http://schemas.microsoft.com/office/powerpoint/2010/main" val="5204107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1FCC-D627-97B2-782B-054B7881E4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48271-C1CD-6D6D-7EB4-C1768B5293B0}"/>
              </a:ext>
            </a:extLst>
          </p:cNvPr>
          <p:cNvSpPr>
            <a:spLocks noGrp="1"/>
          </p:cNvSpPr>
          <p:nvPr>
            <p:ph type="title"/>
          </p:nvPr>
        </p:nvSpPr>
        <p:spPr>
          <a:xfrm>
            <a:off x="610371" y="517771"/>
            <a:ext cx="8040647" cy="1303867"/>
          </a:xfrm>
        </p:spPr>
        <p:txBody>
          <a:bodyPr/>
          <a:lstStyle/>
          <a:p>
            <a:pPr>
              <a:defRPr sz="3600"/>
            </a:pPr>
            <a:r>
              <a:rPr lang="en-US" dirty="0"/>
              <a:t>Bread to the World</a:t>
            </a:r>
            <a:r>
              <a:rPr dirty="0"/>
              <a:t>- </a:t>
            </a:r>
            <a:r>
              <a:rPr lang="en-US" dirty="0"/>
              <a:t>Isaiah 58:12-14</a:t>
            </a:r>
            <a:endParaRPr dirty="0"/>
          </a:p>
        </p:txBody>
      </p:sp>
      <p:sp>
        <p:nvSpPr>
          <p:cNvPr id="3" name="Content Placeholder 2">
            <a:extLst>
              <a:ext uri="{FF2B5EF4-FFF2-40B4-BE49-F238E27FC236}">
                <a16:creationId xmlns:a16="http://schemas.microsoft.com/office/drawing/2014/main" id="{B254864D-6FB3-1557-0441-1C7AFC77D7DC}"/>
              </a:ext>
            </a:extLst>
          </p:cNvPr>
          <p:cNvSpPr>
            <a:spLocks noGrp="1"/>
          </p:cNvSpPr>
          <p:nvPr>
            <p:ph sz="half" idx="1"/>
          </p:nvPr>
        </p:nvSpPr>
        <p:spPr>
          <a:xfrm>
            <a:off x="429369" y="1821637"/>
            <a:ext cx="4500439" cy="4436039"/>
          </a:xfrm>
        </p:spPr>
        <p:txBody>
          <a:bodyPr>
            <a:normAutofit fontScale="92500" lnSpcReduction="10000"/>
          </a:bodyPr>
          <a:lstStyle/>
          <a:p>
            <a:pPr algn="l">
              <a:defRPr sz="2800"/>
            </a:pPr>
            <a:r>
              <a:rPr lang="en-US" dirty="0"/>
              <a:t>12 And they that shall be of thee shall build the old waste places: thou shalt raise up the foundations of many generations; and thou shalt be called, The repairer of the breach, The restorer of paths to dwell in.</a:t>
            </a:r>
            <a:endParaRPr dirty="0"/>
          </a:p>
        </p:txBody>
      </p:sp>
      <p:pic>
        <p:nvPicPr>
          <p:cNvPr id="6" name="Content Placeholder 5">
            <a:extLst>
              <a:ext uri="{FF2B5EF4-FFF2-40B4-BE49-F238E27FC236}">
                <a16:creationId xmlns:a16="http://schemas.microsoft.com/office/drawing/2014/main" id="{61D0BC3C-D84E-6C13-DBE4-8D553AA5F1F0}"/>
              </a:ext>
            </a:extLst>
          </p:cNvPr>
          <p:cNvPicPr>
            <a:picLocks noGrp="1" noChangeAspect="1"/>
          </p:cNvPicPr>
          <p:nvPr>
            <p:ph sz="half" idx="2"/>
          </p:nvPr>
        </p:nvPicPr>
        <p:blipFill>
          <a:blip r:embed="rId2"/>
          <a:srcRect l="8534" r="10688"/>
          <a:stretch/>
        </p:blipFill>
        <p:spPr>
          <a:xfrm>
            <a:off x="5216054" y="1821638"/>
            <a:ext cx="3434964" cy="4252364"/>
          </a:xfrm>
          <a:prstGeom prst="rect">
            <a:avLst/>
          </a:prstGeom>
        </p:spPr>
      </p:pic>
    </p:spTree>
    <p:extLst>
      <p:ext uri="{BB962C8B-B14F-4D97-AF65-F5344CB8AC3E}">
        <p14:creationId xmlns:p14="http://schemas.microsoft.com/office/powerpoint/2010/main" val="30800606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64777-2773-1A4D-CD53-BEB8BC23A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E8B3BA-B994-8FE6-6215-2CFA97FCC49B}"/>
              </a:ext>
            </a:extLst>
          </p:cNvPr>
          <p:cNvSpPr>
            <a:spLocks noGrp="1"/>
          </p:cNvSpPr>
          <p:nvPr>
            <p:ph type="title"/>
          </p:nvPr>
        </p:nvSpPr>
        <p:spPr>
          <a:xfrm>
            <a:off x="610371" y="64540"/>
            <a:ext cx="8040647" cy="1303867"/>
          </a:xfrm>
        </p:spPr>
        <p:txBody>
          <a:bodyPr/>
          <a:lstStyle/>
          <a:p>
            <a:pPr>
              <a:defRPr sz="3600"/>
            </a:pPr>
            <a:r>
              <a:rPr lang="en-US" dirty="0"/>
              <a:t>Bread to the World</a:t>
            </a:r>
            <a:r>
              <a:rPr dirty="0"/>
              <a:t>- </a:t>
            </a:r>
            <a:r>
              <a:rPr lang="en-US" dirty="0"/>
              <a:t>Isaiah 58:13-14</a:t>
            </a:r>
            <a:endParaRPr dirty="0"/>
          </a:p>
        </p:txBody>
      </p:sp>
      <p:sp>
        <p:nvSpPr>
          <p:cNvPr id="3" name="Content Placeholder 2">
            <a:extLst>
              <a:ext uri="{FF2B5EF4-FFF2-40B4-BE49-F238E27FC236}">
                <a16:creationId xmlns:a16="http://schemas.microsoft.com/office/drawing/2014/main" id="{438600B2-B692-9D8E-1238-CD7A8703B1E4}"/>
              </a:ext>
            </a:extLst>
          </p:cNvPr>
          <p:cNvSpPr>
            <a:spLocks noGrp="1"/>
          </p:cNvSpPr>
          <p:nvPr>
            <p:ph sz="half" idx="1"/>
          </p:nvPr>
        </p:nvSpPr>
        <p:spPr>
          <a:xfrm>
            <a:off x="429369" y="1144988"/>
            <a:ext cx="4579953" cy="5430741"/>
          </a:xfrm>
        </p:spPr>
        <p:txBody>
          <a:bodyPr>
            <a:normAutofit fontScale="92500" lnSpcReduction="10000"/>
          </a:bodyPr>
          <a:lstStyle/>
          <a:p>
            <a:pPr algn="l">
              <a:defRPr sz="2800"/>
            </a:pPr>
            <a:r>
              <a:rPr lang="en-US" sz="2800" dirty="0"/>
              <a:t>13 If thou turn away thy foot from the sabbath, from doing thy pleasure on my holy day; and call the sabbath a delight, the holy of the Lord, </a:t>
            </a:r>
            <a:r>
              <a:rPr lang="en-US" sz="2800" dirty="0" err="1"/>
              <a:t>honourable</a:t>
            </a:r>
            <a:r>
              <a:rPr lang="en-US" sz="2800" dirty="0"/>
              <a:t>; and shalt </a:t>
            </a:r>
            <a:r>
              <a:rPr lang="en-US" sz="2800" dirty="0" err="1"/>
              <a:t>honour</a:t>
            </a:r>
            <a:r>
              <a:rPr lang="en-US" sz="2800" dirty="0"/>
              <a:t> him, not doing thine own ways, nor finding thine own pleasure, nor speaking thine own words:</a:t>
            </a:r>
            <a:endParaRPr sz="2800" dirty="0"/>
          </a:p>
        </p:txBody>
      </p:sp>
      <p:pic>
        <p:nvPicPr>
          <p:cNvPr id="9" name="Content Placeholder 8">
            <a:extLst>
              <a:ext uri="{FF2B5EF4-FFF2-40B4-BE49-F238E27FC236}">
                <a16:creationId xmlns:a16="http://schemas.microsoft.com/office/drawing/2014/main" id="{58045AE8-1E75-A159-C9DC-7589F5CAE197}"/>
              </a:ext>
            </a:extLst>
          </p:cNvPr>
          <p:cNvPicPr>
            <a:picLocks noGrp="1" noChangeAspect="1"/>
          </p:cNvPicPr>
          <p:nvPr>
            <p:ph sz="half" idx="2"/>
          </p:nvPr>
        </p:nvPicPr>
        <p:blipFill>
          <a:blip r:embed="rId2"/>
          <a:srcRect l="12018" r="13281"/>
          <a:stretch/>
        </p:blipFill>
        <p:spPr>
          <a:xfrm>
            <a:off x="5136544" y="1465417"/>
            <a:ext cx="3578087" cy="4789881"/>
          </a:xfrm>
          <a:prstGeom prst="rect">
            <a:avLst/>
          </a:prstGeom>
        </p:spPr>
      </p:pic>
    </p:spTree>
    <p:extLst>
      <p:ext uri="{BB962C8B-B14F-4D97-AF65-F5344CB8AC3E}">
        <p14:creationId xmlns:p14="http://schemas.microsoft.com/office/powerpoint/2010/main" val="17510733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DBA2D-C7CE-A213-AF67-461D712131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C50DB4-A0A8-749C-BD09-9686B9EB360D}"/>
              </a:ext>
            </a:extLst>
          </p:cNvPr>
          <p:cNvSpPr>
            <a:spLocks noGrp="1"/>
          </p:cNvSpPr>
          <p:nvPr>
            <p:ph type="title"/>
          </p:nvPr>
        </p:nvSpPr>
        <p:spPr>
          <a:xfrm>
            <a:off x="610371" y="64540"/>
            <a:ext cx="8040647" cy="1303867"/>
          </a:xfrm>
        </p:spPr>
        <p:txBody>
          <a:bodyPr/>
          <a:lstStyle/>
          <a:p>
            <a:pPr>
              <a:defRPr sz="3600"/>
            </a:pPr>
            <a:r>
              <a:rPr lang="en-US" dirty="0"/>
              <a:t>Bread to the World</a:t>
            </a:r>
            <a:r>
              <a:rPr dirty="0"/>
              <a:t>- </a:t>
            </a:r>
            <a:r>
              <a:rPr lang="en-US" dirty="0"/>
              <a:t>Isaiah 58:14</a:t>
            </a:r>
            <a:endParaRPr dirty="0"/>
          </a:p>
        </p:txBody>
      </p:sp>
      <p:sp>
        <p:nvSpPr>
          <p:cNvPr id="3" name="Content Placeholder 2">
            <a:extLst>
              <a:ext uri="{FF2B5EF4-FFF2-40B4-BE49-F238E27FC236}">
                <a16:creationId xmlns:a16="http://schemas.microsoft.com/office/drawing/2014/main" id="{303E18ED-A0D1-7EF3-E0DE-88E02E8A9232}"/>
              </a:ext>
            </a:extLst>
          </p:cNvPr>
          <p:cNvSpPr>
            <a:spLocks noGrp="1"/>
          </p:cNvSpPr>
          <p:nvPr>
            <p:ph sz="half" idx="1"/>
          </p:nvPr>
        </p:nvSpPr>
        <p:spPr>
          <a:xfrm>
            <a:off x="429369" y="1144988"/>
            <a:ext cx="4579953" cy="5430741"/>
          </a:xfrm>
        </p:spPr>
        <p:txBody>
          <a:bodyPr>
            <a:normAutofit/>
          </a:bodyPr>
          <a:lstStyle/>
          <a:p>
            <a:pPr algn="l">
              <a:defRPr sz="2800"/>
            </a:pPr>
            <a:r>
              <a:rPr lang="en-US" sz="2800" dirty="0"/>
              <a:t>14 Then shalt thou delight thyself in the Lord; and I will cause thee to ride upon the high places of the earth, and feed thee with the heritage of Jacob thy father: for the mouth of the Lord hath spoken it.</a:t>
            </a:r>
            <a:endParaRPr sz="2800" dirty="0"/>
          </a:p>
        </p:txBody>
      </p:sp>
      <p:pic>
        <p:nvPicPr>
          <p:cNvPr id="7" name="Content Placeholder 6">
            <a:extLst>
              <a:ext uri="{FF2B5EF4-FFF2-40B4-BE49-F238E27FC236}">
                <a16:creationId xmlns:a16="http://schemas.microsoft.com/office/drawing/2014/main" id="{AF93DDDD-18E1-0C13-A6CF-49E098E747AB}"/>
              </a:ext>
            </a:extLst>
          </p:cNvPr>
          <p:cNvPicPr>
            <a:picLocks noGrp="1" noChangeAspect="1"/>
          </p:cNvPicPr>
          <p:nvPr>
            <p:ph sz="half" idx="2"/>
          </p:nvPr>
        </p:nvPicPr>
        <p:blipFill>
          <a:blip r:embed="rId2"/>
          <a:srcRect l="-1" r="30704"/>
          <a:stretch/>
        </p:blipFill>
        <p:spPr>
          <a:xfrm>
            <a:off x="5190324" y="1144988"/>
            <a:ext cx="3442183" cy="4967341"/>
          </a:xfrm>
          <a:prstGeom prst="rect">
            <a:avLst/>
          </a:prstGeom>
        </p:spPr>
      </p:pic>
    </p:spTree>
    <p:extLst>
      <p:ext uri="{BB962C8B-B14F-4D97-AF65-F5344CB8AC3E}">
        <p14:creationId xmlns:p14="http://schemas.microsoft.com/office/powerpoint/2010/main" val="28147097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63E14-8A3C-F7F4-6253-A52F7385B8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9D81A5-73E6-24DD-AEED-B3DC579A9151}"/>
              </a:ext>
            </a:extLst>
          </p:cNvPr>
          <p:cNvSpPr>
            <a:spLocks noGrp="1"/>
          </p:cNvSpPr>
          <p:nvPr>
            <p:ph sz="quarter" idx="13"/>
          </p:nvPr>
        </p:nvSpPr>
        <p:spPr>
          <a:xfrm>
            <a:off x="4142629" y="242271"/>
            <a:ext cx="4667415" cy="5888185"/>
          </a:xfrm>
        </p:spPr>
        <p:txBody>
          <a:bodyPr>
            <a:normAutofit fontScale="85000" lnSpcReduction="20000"/>
          </a:bodyPr>
          <a:lstStyle/>
          <a:p>
            <a:pPr marL="0" indent="0">
              <a:buNone/>
            </a:pPr>
            <a:r>
              <a:rPr lang="en-US" sz="3600" dirty="0"/>
              <a:t>But how often our hearts sink, and faith fails us, as we see how great is the need, and how small the means in our hands. Like Andrew looking upon the five barley loaves and the two little fishes, we exclaim, “What are they among so many?”</a:t>
            </a:r>
          </a:p>
        </p:txBody>
      </p:sp>
      <p:sp>
        <p:nvSpPr>
          <p:cNvPr id="10" name="TextBox 9">
            <a:extLst>
              <a:ext uri="{FF2B5EF4-FFF2-40B4-BE49-F238E27FC236}">
                <a16:creationId xmlns:a16="http://schemas.microsoft.com/office/drawing/2014/main" id="{E8086AA7-ECEE-B5F0-C9CE-2CFB59E3E8E5}"/>
              </a:ext>
            </a:extLst>
          </p:cNvPr>
          <p:cNvSpPr txBox="1"/>
          <p:nvPr/>
        </p:nvSpPr>
        <p:spPr>
          <a:xfrm>
            <a:off x="5724939" y="6154064"/>
            <a:ext cx="1502796" cy="461665"/>
          </a:xfrm>
          <a:prstGeom prst="rect">
            <a:avLst/>
          </a:prstGeom>
          <a:noFill/>
        </p:spPr>
        <p:txBody>
          <a:bodyPr wrap="square" rtlCol="0">
            <a:spAutoFit/>
          </a:bodyPr>
          <a:lstStyle/>
          <a:p>
            <a:r>
              <a:rPr lang="en-US" sz="2400" b="1" dirty="0"/>
              <a:t>DA 369</a:t>
            </a:r>
          </a:p>
        </p:txBody>
      </p:sp>
      <p:pic>
        <p:nvPicPr>
          <p:cNvPr id="5" name="Picture 4">
            <a:extLst>
              <a:ext uri="{FF2B5EF4-FFF2-40B4-BE49-F238E27FC236}">
                <a16:creationId xmlns:a16="http://schemas.microsoft.com/office/drawing/2014/main" id="{400D08B0-FF5E-71A9-312A-7B239651182B}"/>
              </a:ext>
            </a:extLst>
          </p:cNvPr>
          <p:cNvPicPr>
            <a:picLocks noChangeAspect="1"/>
          </p:cNvPicPr>
          <p:nvPr/>
        </p:nvPicPr>
        <p:blipFill>
          <a:blip r:embed="rId2"/>
          <a:stretch>
            <a:fillRect/>
          </a:stretch>
        </p:blipFill>
        <p:spPr>
          <a:xfrm>
            <a:off x="0" y="0"/>
            <a:ext cx="3918857" cy="6858000"/>
          </a:xfrm>
          <a:prstGeom prst="rect">
            <a:avLst/>
          </a:prstGeom>
        </p:spPr>
      </p:pic>
    </p:spTree>
    <p:extLst>
      <p:ext uri="{BB962C8B-B14F-4D97-AF65-F5344CB8AC3E}">
        <p14:creationId xmlns:p14="http://schemas.microsoft.com/office/powerpoint/2010/main" val="41691932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9B8CD-E1C4-9E3D-05A7-5F8E125972B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E8A70B-B849-9EC6-B051-EF4453CF4ED9}"/>
              </a:ext>
            </a:extLst>
          </p:cNvPr>
          <p:cNvSpPr>
            <a:spLocks noGrp="1"/>
          </p:cNvSpPr>
          <p:nvPr>
            <p:ph sz="quarter" idx="13"/>
          </p:nvPr>
        </p:nvSpPr>
        <p:spPr>
          <a:xfrm>
            <a:off x="4142629" y="242271"/>
            <a:ext cx="4667415" cy="5888185"/>
          </a:xfrm>
        </p:spPr>
        <p:txBody>
          <a:bodyPr>
            <a:normAutofit fontScale="85000" lnSpcReduction="20000"/>
          </a:bodyPr>
          <a:lstStyle/>
          <a:p>
            <a:pPr marL="0" indent="0">
              <a:buNone/>
            </a:pPr>
            <a:r>
              <a:rPr lang="en-US" sz="3600" dirty="0"/>
              <a:t>Often we hesitate, unwilling to give all that we have, fearing to spend and to be spent for others. But Jesus has bidden us, “Give ye them to eat.” His command is a promise; and behind it is the same power that fed the multitude beside the sea. </a:t>
            </a:r>
          </a:p>
        </p:txBody>
      </p:sp>
      <p:sp>
        <p:nvSpPr>
          <p:cNvPr id="10" name="TextBox 9">
            <a:extLst>
              <a:ext uri="{FF2B5EF4-FFF2-40B4-BE49-F238E27FC236}">
                <a16:creationId xmlns:a16="http://schemas.microsoft.com/office/drawing/2014/main" id="{128ACA8C-ECFC-490B-D4B5-3AC8666F0381}"/>
              </a:ext>
            </a:extLst>
          </p:cNvPr>
          <p:cNvSpPr txBox="1"/>
          <p:nvPr/>
        </p:nvSpPr>
        <p:spPr>
          <a:xfrm>
            <a:off x="5724939" y="6154064"/>
            <a:ext cx="1502796" cy="461665"/>
          </a:xfrm>
          <a:prstGeom prst="rect">
            <a:avLst/>
          </a:prstGeom>
          <a:noFill/>
        </p:spPr>
        <p:txBody>
          <a:bodyPr wrap="square" rtlCol="0">
            <a:spAutoFit/>
          </a:bodyPr>
          <a:lstStyle/>
          <a:p>
            <a:r>
              <a:rPr lang="en-US" sz="2400" b="1" dirty="0"/>
              <a:t>DA 369</a:t>
            </a:r>
          </a:p>
        </p:txBody>
      </p:sp>
      <p:pic>
        <p:nvPicPr>
          <p:cNvPr id="5" name="Picture 4">
            <a:extLst>
              <a:ext uri="{FF2B5EF4-FFF2-40B4-BE49-F238E27FC236}">
                <a16:creationId xmlns:a16="http://schemas.microsoft.com/office/drawing/2014/main" id="{FEA759DA-D25A-2C99-B8E7-034F22A4CE3D}"/>
              </a:ext>
            </a:extLst>
          </p:cNvPr>
          <p:cNvPicPr>
            <a:picLocks noChangeAspect="1"/>
          </p:cNvPicPr>
          <p:nvPr/>
        </p:nvPicPr>
        <p:blipFill>
          <a:blip r:embed="rId2"/>
          <a:srcRect l="20580" t="46725" r="24400"/>
          <a:stretch/>
        </p:blipFill>
        <p:spPr>
          <a:xfrm>
            <a:off x="0" y="0"/>
            <a:ext cx="4047214" cy="6858000"/>
          </a:xfrm>
          <a:prstGeom prst="rect">
            <a:avLst/>
          </a:prstGeom>
        </p:spPr>
      </p:pic>
    </p:spTree>
    <p:extLst>
      <p:ext uri="{BB962C8B-B14F-4D97-AF65-F5344CB8AC3E}">
        <p14:creationId xmlns:p14="http://schemas.microsoft.com/office/powerpoint/2010/main" val="1691296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97243-DA2B-7E0A-CB2F-F7C4E181D8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886E7-0E9D-14D3-2388-CDA13081C877}"/>
              </a:ext>
            </a:extLst>
          </p:cNvPr>
          <p:cNvSpPr>
            <a:spLocks noGrp="1"/>
          </p:cNvSpPr>
          <p:nvPr>
            <p:ph sz="quarter" idx="13"/>
          </p:nvPr>
        </p:nvSpPr>
        <p:spPr>
          <a:xfrm>
            <a:off x="4142629" y="242271"/>
            <a:ext cx="4667415" cy="5888185"/>
          </a:xfrm>
        </p:spPr>
        <p:txBody>
          <a:bodyPr>
            <a:normAutofit fontScale="85000" lnSpcReduction="20000"/>
          </a:bodyPr>
          <a:lstStyle/>
          <a:p>
            <a:pPr marL="0" indent="0">
              <a:buNone/>
            </a:pPr>
            <a:r>
              <a:rPr lang="en-US" sz="3600" dirty="0"/>
              <a:t>In Christ's act of supplying the temporal necessities of a hungry multitude is wrapped up a deep spiritual lesson for all His workers. Christ received from the Father; He imparted to the disciples; they imparted to the multitude; and the people to one another. </a:t>
            </a:r>
          </a:p>
        </p:txBody>
      </p:sp>
      <p:sp>
        <p:nvSpPr>
          <p:cNvPr id="10" name="TextBox 9">
            <a:extLst>
              <a:ext uri="{FF2B5EF4-FFF2-40B4-BE49-F238E27FC236}">
                <a16:creationId xmlns:a16="http://schemas.microsoft.com/office/drawing/2014/main" id="{6E10AEC6-FF58-943F-B58B-F71B39B9CB15}"/>
              </a:ext>
            </a:extLst>
          </p:cNvPr>
          <p:cNvSpPr txBox="1"/>
          <p:nvPr/>
        </p:nvSpPr>
        <p:spPr>
          <a:xfrm>
            <a:off x="5724939" y="6154064"/>
            <a:ext cx="1502796" cy="461665"/>
          </a:xfrm>
          <a:prstGeom prst="rect">
            <a:avLst/>
          </a:prstGeom>
          <a:noFill/>
        </p:spPr>
        <p:txBody>
          <a:bodyPr wrap="square" rtlCol="0">
            <a:spAutoFit/>
          </a:bodyPr>
          <a:lstStyle/>
          <a:p>
            <a:r>
              <a:rPr lang="en-US" sz="2400" b="1" dirty="0"/>
              <a:t>DA 369</a:t>
            </a:r>
          </a:p>
        </p:txBody>
      </p:sp>
      <p:pic>
        <p:nvPicPr>
          <p:cNvPr id="12" name="Picture 11">
            <a:extLst>
              <a:ext uri="{FF2B5EF4-FFF2-40B4-BE49-F238E27FC236}">
                <a16:creationId xmlns:a16="http://schemas.microsoft.com/office/drawing/2014/main" id="{338C9C8F-EAD2-5B96-ABC3-F33C40A357A6}"/>
              </a:ext>
            </a:extLst>
          </p:cNvPr>
          <p:cNvPicPr>
            <a:picLocks noChangeAspect="1"/>
          </p:cNvPicPr>
          <p:nvPr/>
        </p:nvPicPr>
        <p:blipFill>
          <a:blip r:embed="rId2"/>
          <a:stretch>
            <a:fillRect/>
          </a:stretch>
        </p:blipFill>
        <p:spPr>
          <a:xfrm>
            <a:off x="0" y="0"/>
            <a:ext cx="3918857" cy="6858000"/>
          </a:xfrm>
          <a:prstGeom prst="rect">
            <a:avLst/>
          </a:prstGeom>
        </p:spPr>
      </p:pic>
    </p:spTree>
    <p:extLst>
      <p:ext uri="{BB962C8B-B14F-4D97-AF65-F5344CB8AC3E}">
        <p14:creationId xmlns:p14="http://schemas.microsoft.com/office/powerpoint/2010/main" val="36967503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C7384-80EB-051B-4A09-E30AE181FF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962729-D565-468F-E2F0-39937D990C7D}"/>
              </a:ext>
            </a:extLst>
          </p:cNvPr>
          <p:cNvSpPr>
            <a:spLocks noGrp="1"/>
          </p:cNvSpPr>
          <p:nvPr>
            <p:ph sz="quarter" idx="13"/>
          </p:nvPr>
        </p:nvSpPr>
        <p:spPr>
          <a:xfrm>
            <a:off x="4142629" y="242271"/>
            <a:ext cx="4667415" cy="5888185"/>
          </a:xfrm>
        </p:spPr>
        <p:txBody>
          <a:bodyPr>
            <a:normAutofit fontScale="92500" lnSpcReduction="20000"/>
          </a:bodyPr>
          <a:lstStyle/>
          <a:p>
            <a:pPr marL="0" indent="0">
              <a:buNone/>
            </a:pPr>
            <a:r>
              <a:rPr lang="en-US" sz="3200" dirty="0"/>
              <a:t>So all who are united to Christ will receive from Him the bread of life, the heavenly food, and impart it to others. I</a:t>
            </a:r>
          </a:p>
          <a:p>
            <a:pPr marL="0" indent="0">
              <a:buNone/>
            </a:pPr>
            <a:r>
              <a:rPr lang="en-US" sz="3200" dirty="0"/>
              <a:t>n full reliance upon God, Jesus took the small store of loaves; and although there was but a small portion for His own family of disciples, </a:t>
            </a:r>
          </a:p>
        </p:txBody>
      </p:sp>
      <p:sp>
        <p:nvSpPr>
          <p:cNvPr id="10" name="TextBox 9">
            <a:extLst>
              <a:ext uri="{FF2B5EF4-FFF2-40B4-BE49-F238E27FC236}">
                <a16:creationId xmlns:a16="http://schemas.microsoft.com/office/drawing/2014/main" id="{CEBBC660-610C-5221-863A-EE1DA6B1E261}"/>
              </a:ext>
            </a:extLst>
          </p:cNvPr>
          <p:cNvSpPr txBox="1"/>
          <p:nvPr/>
        </p:nvSpPr>
        <p:spPr>
          <a:xfrm>
            <a:off x="5724939" y="6154064"/>
            <a:ext cx="1502796" cy="461665"/>
          </a:xfrm>
          <a:prstGeom prst="rect">
            <a:avLst/>
          </a:prstGeom>
          <a:noFill/>
        </p:spPr>
        <p:txBody>
          <a:bodyPr wrap="square" rtlCol="0">
            <a:spAutoFit/>
          </a:bodyPr>
          <a:lstStyle/>
          <a:p>
            <a:r>
              <a:rPr lang="en-US" sz="2400" b="1" dirty="0"/>
              <a:t>DA 369</a:t>
            </a:r>
          </a:p>
        </p:txBody>
      </p:sp>
      <p:pic>
        <p:nvPicPr>
          <p:cNvPr id="4" name="Picture 3">
            <a:extLst>
              <a:ext uri="{FF2B5EF4-FFF2-40B4-BE49-F238E27FC236}">
                <a16:creationId xmlns:a16="http://schemas.microsoft.com/office/drawing/2014/main" id="{111EFF82-DE7C-BD24-876F-6144D7173DB0}"/>
              </a:ext>
            </a:extLst>
          </p:cNvPr>
          <p:cNvPicPr>
            <a:picLocks noChangeAspect="1"/>
          </p:cNvPicPr>
          <p:nvPr/>
        </p:nvPicPr>
        <p:blipFill>
          <a:blip r:embed="rId2"/>
          <a:stretch>
            <a:fillRect/>
          </a:stretch>
        </p:blipFill>
        <p:spPr>
          <a:xfrm>
            <a:off x="-106775" y="0"/>
            <a:ext cx="3918857" cy="6858000"/>
          </a:xfrm>
          <a:prstGeom prst="rect">
            <a:avLst/>
          </a:prstGeom>
        </p:spPr>
      </p:pic>
    </p:spTree>
    <p:extLst>
      <p:ext uri="{BB962C8B-B14F-4D97-AF65-F5344CB8AC3E}">
        <p14:creationId xmlns:p14="http://schemas.microsoft.com/office/powerpoint/2010/main" val="29460299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E5BB1-4054-1214-F36A-6B2D380776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BA8A0C-51ED-0DB3-85DD-C9B60F3B5CA0}"/>
              </a:ext>
            </a:extLst>
          </p:cNvPr>
          <p:cNvSpPr>
            <a:spLocks noGrp="1"/>
          </p:cNvSpPr>
          <p:nvPr>
            <p:ph sz="quarter" idx="13"/>
          </p:nvPr>
        </p:nvSpPr>
        <p:spPr>
          <a:xfrm>
            <a:off x="4142629" y="242271"/>
            <a:ext cx="4667415" cy="5888185"/>
          </a:xfrm>
        </p:spPr>
        <p:txBody>
          <a:bodyPr>
            <a:normAutofit fontScale="92500" lnSpcReduction="20000"/>
          </a:bodyPr>
          <a:lstStyle/>
          <a:p>
            <a:pPr marL="0" indent="0">
              <a:buNone/>
            </a:pPr>
            <a:r>
              <a:rPr lang="en-US" sz="3200" dirty="0"/>
              <a:t>He did not invite them to eat, but began to distribute to them, bidding them serve the people. The food multiplied in His hands; and the hands of the disciples, reaching out to Christ Himself the Bread of Life, were never empty. The little store was sufficient for all. </a:t>
            </a:r>
          </a:p>
        </p:txBody>
      </p:sp>
      <p:sp>
        <p:nvSpPr>
          <p:cNvPr id="10" name="TextBox 9">
            <a:extLst>
              <a:ext uri="{FF2B5EF4-FFF2-40B4-BE49-F238E27FC236}">
                <a16:creationId xmlns:a16="http://schemas.microsoft.com/office/drawing/2014/main" id="{439B3C6E-1A29-B5A0-3103-4029621E89BC}"/>
              </a:ext>
            </a:extLst>
          </p:cNvPr>
          <p:cNvSpPr txBox="1"/>
          <p:nvPr/>
        </p:nvSpPr>
        <p:spPr>
          <a:xfrm>
            <a:off x="5724939" y="6154064"/>
            <a:ext cx="1502796" cy="461665"/>
          </a:xfrm>
          <a:prstGeom prst="rect">
            <a:avLst/>
          </a:prstGeom>
          <a:noFill/>
        </p:spPr>
        <p:txBody>
          <a:bodyPr wrap="square" rtlCol="0">
            <a:spAutoFit/>
          </a:bodyPr>
          <a:lstStyle/>
          <a:p>
            <a:r>
              <a:rPr lang="en-US" sz="2400" b="1" dirty="0"/>
              <a:t>DA 369</a:t>
            </a:r>
          </a:p>
        </p:txBody>
      </p:sp>
      <p:pic>
        <p:nvPicPr>
          <p:cNvPr id="2" name="Picture 1">
            <a:extLst>
              <a:ext uri="{FF2B5EF4-FFF2-40B4-BE49-F238E27FC236}">
                <a16:creationId xmlns:a16="http://schemas.microsoft.com/office/drawing/2014/main" id="{8A7AE432-FF1A-C0EE-D528-5555E40CEAEB}"/>
              </a:ext>
            </a:extLst>
          </p:cNvPr>
          <p:cNvPicPr>
            <a:picLocks noChangeAspect="1"/>
          </p:cNvPicPr>
          <p:nvPr/>
        </p:nvPicPr>
        <p:blipFill>
          <a:blip r:embed="rId2"/>
          <a:stretch>
            <a:fillRect/>
          </a:stretch>
        </p:blipFill>
        <p:spPr>
          <a:xfrm>
            <a:off x="0" y="0"/>
            <a:ext cx="3918857" cy="6858000"/>
          </a:xfrm>
          <a:prstGeom prst="rect">
            <a:avLst/>
          </a:prstGeom>
        </p:spPr>
      </p:pic>
    </p:spTree>
    <p:extLst>
      <p:ext uri="{BB962C8B-B14F-4D97-AF65-F5344CB8AC3E}">
        <p14:creationId xmlns:p14="http://schemas.microsoft.com/office/powerpoint/2010/main" val="385759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0D2E-D8F5-5DB3-DC03-938D87A03D1C}"/>
              </a:ext>
            </a:extLst>
          </p:cNvPr>
          <p:cNvSpPr>
            <a:spLocks noGrp="1"/>
          </p:cNvSpPr>
          <p:nvPr>
            <p:ph type="title"/>
          </p:nvPr>
        </p:nvSpPr>
        <p:spPr>
          <a:xfrm>
            <a:off x="685332" y="618519"/>
            <a:ext cx="7773338" cy="772960"/>
          </a:xfrm>
        </p:spPr>
        <p:txBody>
          <a:bodyPr/>
          <a:lstStyle/>
          <a:p>
            <a:r>
              <a:rPr lang="en-US" dirty="0"/>
              <a:t>The Desire of Ages, p. 250</a:t>
            </a:r>
          </a:p>
        </p:txBody>
      </p:sp>
      <p:sp>
        <p:nvSpPr>
          <p:cNvPr id="3" name="Content Placeholder 2">
            <a:extLst>
              <a:ext uri="{FF2B5EF4-FFF2-40B4-BE49-F238E27FC236}">
                <a16:creationId xmlns:a16="http://schemas.microsoft.com/office/drawing/2014/main" id="{FAE6881C-7CE7-B21B-D6EB-F38FDD0549AA}"/>
              </a:ext>
            </a:extLst>
          </p:cNvPr>
          <p:cNvSpPr>
            <a:spLocks noGrp="1"/>
          </p:cNvSpPr>
          <p:nvPr>
            <p:ph idx="1"/>
          </p:nvPr>
        </p:nvSpPr>
        <p:spPr>
          <a:xfrm>
            <a:off x="685331" y="1455089"/>
            <a:ext cx="7773339" cy="4723073"/>
          </a:xfrm>
          <a:gradFill>
            <a:gsLst>
              <a:gs pos="33000">
                <a:srgbClr val="FFCC66"/>
              </a:gs>
              <a:gs pos="72000">
                <a:srgbClr val="FDE787"/>
              </a:gs>
              <a:gs pos="90000">
                <a:srgbClr val="FFCC00"/>
              </a:gs>
            </a:gsLst>
            <a:path path="circle">
              <a:fillToRect l="50000" t="50000" r="50000" b="50000"/>
            </a:path>
          </a:gradFill>
        </p:spPr>
        <p:txBody>
          <a:bodyPr>
            <a:normAutofit fontScale="92500" lnSpcReduction="10000"/>
          </a:bodyPr>
          <a:lstStyle/>
          <a:p>
            <a:pPr marL="0" indent="0">
              <a:buNone/>
            </a:pPr>
            <a:r>
              <a:rPr lang="en-US" sz="3200" dirty="0">
                <a:solidFill>
                  <a:schemeClr val="bg1">
                    <a:lumMod val="85000"/>
                    <a:lumOff val="15000"/>
                  </a:schemeClr>
                </a:solidFill>
              </a:rPr>
              <a:t>“There is no limit to the usefulness of one who, by putting self aside, makes room for the working of the Holy Spirit upon his heart, and lives a life wholly consecrated to God. If men will endure the necessary discipline, without complaining or fainting by the way, God will teach them hour by hour, and day by day. He longs to reveal His grace.”</a:t>
            </a:r>
          </a:p>
        </p:txBody>
      </p:sp>
    </p:spTree>
    <p:extLst>
      <p:ext uri="{BB962C8B-B14F-4D97-AF65-F5344CB8AC3E}">
        <p14:creationId xmlns:p14="http://schemas.microsoft.com/office/powerpoint/2010/main" val="18576180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E1D32-633E-8CDF-727C-4F87345DD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786D9-0E62-99AD-4BFB-84A256C5EB10}"/>
              </a:ext>
            </a:extLst>
          </p:cNvPr>
          <p:cNvSpPr>
            <a:spLocks noGrp="1"/>
          </p:cNvSpPr>
          <p:nvPr>
            <p:ph type="title"/>
          </p:nvPr>
        </p:nvSpPr>
        <p:spPr>
          <a:xfrm>
            <a:off x="685332" y="618519"/>
            <a:ext cx="7773338" cy="772960"/>
          </a:xfrm>
        </p:spPr>
        <p:txBody>
          <a:bodyPr/>
          <a:lstStyle/>
          <a:p>
            <a:r>
              <a:rPr lang="en-US" dirty="0"/>
              <a:t>The Desire of Ages, p. 251</a:t>
            </a:r>
          </a:p>
        </p:txBody>
      </p:sp>
      <p:sp>
        <p:nvSpPr>
          <p:cNvPr id="3" name="Content Placeholder 2">
            <a:extLst>
              <a:ext uri="{FF2B5EF4-FFF2-40B4-BE49-F238E27FC236}">
                <a16:creationId xmlns:a16="http://schemas.microsoft.com/office/drawing/2014/main" id="{570EFE33-1A77-0CF2-5BB6-0E5AFB4566ED}"/>
              </a:ext>
            </a:extLst>
          </p:cNvPr>
          <p:cNvSpPr>
            <a:spLocks noGrp="1"/>
          </p:cNvSpPr>
          <p:nvPr>
            <p:ph idx="1"/>
          </p:nvPr>
        </p:nvSpPr>
        <p:spPr>
          <a:xfrm>
            <a:off x="685331" y="1455089"/>
            <a:ext cx="7773339" cy="4723073"/>
          </a:xfrm>
          <a:gradFill>
            <a:gsLst>
              <a:gs pos="33000">
                <a:srgbClr val="FFCC66"/>
              </a:gs>
              <a:gs pos="72000">
                <a:srgbClr val="FDE787"/>
              </a:gs>
              <a:gs pos="90000">
                <a:srgbClr val="FFCC00"/>
              </a:gs>
            </a:gsLst>
            <a:path path="circle">
              <a:fillToRect l="50000" t="50000" r="50000" b="50000"/>
            </a:path>
          </a:gradFill>
        </p:spPr>
        <p:txBody>
          <a:bodyPr>
            <a:normAutofit fontScale="85000" lnSpcReduction="10000"/>
          </a:bodyPr>
          <a:lstStyle/>
          <a:p>
            <a:pPr marL="0" indent="0">
              <a:buNone/>
            </a:pPr>
            <a:r>
              <a:rPr lang="en-US" sz="3200" dirty="0">
                <a:solidFill>
                  <a:schemeClr val="bg1">
                    <a:lumMod val="85000"/>
                    <a:lumOff val="15000"/>
                  </a:schemeClr>
                </a:solidFill>
              </a:rPr>
              <a:t>God takes men as they are, and educates them for His service, if they will yield themselves to Him…Continual devotion establishes so close a relation between Jesus and His disciple that the Christian becomes like Him in mind and character…. He who longs to be of service to Christ is so quickened by the life-giving power of the Sun of Righteousness that he is enabled to bear much fruit to the glory of God. </a:t>
            </a:r>
          </a:p>
        </p:txBody>
      </p:sp>
    </p:spTree>
    <p:extLst>
      <p:ext uri="{BB962C8B-B14F-4D97-AF65-F5344CB8AC3E}">
        <p14:creationId xmlns:p14="http://schemas.microsoft.com/office/powerpoint/2010/main" val="3550415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9A99E-13D5-17BF-A042-46E3823BE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3A6D9-290D-04DD-7A21-AE689D01B2D1}"/>
              </a:ext>
            </a:extLst>
          </p:cNvPr>
          <p:cNvSpPr>
            <a:spLocks noGrp="1"/>
          </p:cNvSpPr>
          <p:nvPr>
            <p:ph type="title"/>
          </p:nvPr>
        </p:nvSpPr>
        <p:spPr/>
        <p:txBody>
          <a:bodyPr/>
          <a:lstStyle/>
          <a:p>
            <a:pPr>
              <a:defRPr sz="3600"/>
            </a:pPr>
            <a:r>
              <a:rPr lang="en-US" dirty="0"/>
              <a:t>Life and Light - John 1:4-14</a:t>
            </a:r>
            <a:endParaRPr dirty="0"/>
          </a:p>
        </p:txBody>
      </p:sp>
      <p:sp>
        <p:nvSpPr>
          <p:cNvPr id="3" name="Content Placeholder 2">
            <a:extLst>
              <a:ext uri="{FF2B5EF4-FFF2-40B4-BE49-F238E27FC236}">
                <a16:creationId xmlns:a16="http://schemas.microsoft.com/office/drawing/2014/main" id="{43EF3F29-2A0E-35B6-9FBF-59FBF52D2CEA}"/>
              </a:ext>
            </a:extLst>
          </p:cNvPr>
          <p:cNvSpPr>
            <a:spLocks noGrp="1"/>
          </p:cNvSpPr>
          <p:nvPr>
            <p:ph sz="half" idx="1"/>
          </p:nvPr>
        </p:nvSpPr>
        <p:spPr/>
        <p:txBody>
          <a:bodyPr>
            <a:normAutofit/>
          </a:bodyPr>
          <a:lstStyle/>
          <a:p>
            <a:pPr algn="l">
              <a:defRPr sz="2800"/>
            </a:pPr>
            <a:r>
              <a:rPr lang="en-US" sz="3600" dirty="0"/>
              <a:t>4 In him was life; and the life was the light of men.</a:t>
            </a:r>
            <a:endParaRPr sz="3600" dirty="0"/>
          </a:p>
        </p:txBody>
      </p:sp>
      <p:pic>
        <p:nvPicPr>
          <p:cNvPr id="3074" name="Picture 2" descr="1 John 4:18">
            <a:extLst>
              <a:ext uri="{FF2B5EF4-FFF2-40B4-BE49-F238E27FC236}">
                <a16:creationId xmlns:a16="http://schemas.microsoft.com/office/drawing/2014/main" id="{8DEE73BB-A675-8AA5-4AC8-98F91BC731E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9974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51DC8-C509-3973-9C9F-875E66EFA1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4064B-5F51-5E1B-DF06-007E59DE9D83}"/>
              </a:ext>
            </a:extLst>
          </p:cNvPr>
          <p:cNvSpPr>
            <a:spLocks noGrp="1"/>
          </p:cNvSpPr>
          <p:nvPr>
            <p:ph type="ctrTitle"/>
          </p:nvPr>
        </p:nvSpPr>
        <p:spPr>
          <a:xfrm>
            <a:off x="1579418" y="1811863"/>
            <a:ext cx="5985164" cy="1515533"/>
          </a:xfrm>
        </p:spPr>
        <p:txBody>
          <a:bodyPr/>
          <a:lstStyle/>
          <a:p>
            <a:r>
              <a:rPr lang="en-US" sz="3200" b="1" dirty="0"/>
              <a:t>“Every true disciple is born into the kingdom of God as a missionary.”</a:t>
            </a:r>
          </a:p>
        </p:txBody>
      </p:sp>
      <p:sp>
        <p:nvSpPr>
          <p:cNvPr id="3" name="Subtitle 2">
            <a:extLst>
              <a:ext uri="{FF2B5EF4-FFF2-40B4-BE49-F238E27FC236}">
                <a16:creationId xmlns:a16="http://schemas.microsoft.com/office/drawing/2014/main" id="{673335A5-A8ED-BC2F-DFE6-70995CB88D5E}"/>
              </a:ext>
            </a:extLst>
          </p:cNvPr>
          <p:cNvSpPr>
            <a:spLocks noGrp="1"/>
          </p:cNvSpPr>
          <p:nvPr>
            <p:ph type="subTitle" idx="1"/>
          </p:nvPr>
        </p:nvSpPr>
        <p:spPr/>
        <p:txBody>
          <a:bodyPr>
            <a:normAutofit/>
          </a:bodyPr>
          <a:lstStyle/>
          <a:p>
            <a:r>
              <a:rPr lang="en-US" sz="3200" dirty="0"/>
              <a:t>- Desire of Ages, p. 195</a:t>
            </a:r>
          </a:p>
        </p:txBody>
      </p:sp>
    </p:spTree>
    <p:extLst>
      <p:ext uri="{BB962C8B-B14F-4D97-AF65-F5344CB8AC3E}">
        <p14:creationId xmlns:p14="http://schemas.microsoft.com/office/powerpoint/2010/main" val="844566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D6333-5B74-ABD4-B07A-07F3755CD6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7E938-D028-B5A2-29FF-199A6EA3BFFA}"/>
              </a:ext>
            </a:extLst>
          </p:cNvPr>
          <p:cNvSpPr>
            <a:spLocks noGrp="1"/>
          </p:cNvSpPr>
          <p:nvPr>
            <p:ph type="title"/>
          </p:nvPr>
        </p:nvSpPr>
        <p:spPr/>
        <p:txBody>
          <a:bodyPr/>
          <a:lstStyle/>
          <a:p>
            <a:pPr>
              <a:defRPr sz="3600"/>
            </a:pPr>
            <a:r>
              <a:rPr lang="en-US" dirty="0"/>
              <a:t>Life and Light - John 1:5-14</a:t>
            </a:r>
            <a:endParaRPr dirty="0"/>
          </a:p>
        </p:txBody>
      </p:sp>
      <p:sp>
        <p:nvSpPr>
          <p:cNvPr id="3" name="Content Placeholder 2">
            <a:extLst>
              <a:ext uri="{FF2B5EF4-FFF2-40B4-BE49-F238E27FC236}">
                <a16:creationId xmlns:a16="http://schemas.microsoft.com/office/drawing/2014/main" id="{6D1264FB-F2F2-499E-017D-9EB21F7CC5C9}"/>
              </a:ext>
            </a:extLst>
          </p:cNvPr>
          <p:cNvSpPr>
            <a:spLocks noGrp="1"/>
          </p:cNvSpPr>
          <p:nvPr>
            <p:ph sz="half" idx="1"/>
          </p:nvPr>
        </p:nvSpPr>
        <p:spPr/>
        <p:txBody>
          <a:bodyPr>
            <a:normAutofit fontScale="85000" lnSpcReduction="10000"/>
          </a:bodyPr>
          <a:lstStyle/>
          <a:p>
            <a:pPr algn="l">
              <a:defRPr sz="2800"/>
            </a:pPr>
            <a:r>
              <a:rPr lang="en-US" sz="3600" dirty="0"/>
              <a:t>5 And the light shineth in darkness; and the darkness comprehended it not.</a:t>
            </a:r>
            <a:endParaRPr sz="3600" dirty="0"/>
          </a:p>
        </p:txBody>
      </p:sp>
      <p:pic>
        <p:nvPicPr>
          <p:cNvPr id="4098" name="Picture 2" descr="John 1:5 - &quot;And the light shineth in darkness; and the darkness comprehended it not.&quot;">
            <a:extLst>
              <a:ext uri="{FF2B5EF4-FFF2-40B4-BE49-F238E27FC236}">
                <a16:creationId xmlns:a16="http://schemas.microsoft.com/office/drawing/2014/main" id="{88471B4C-99CE-8A96-EAEA-85BF5A1ABE7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455442"/>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4B4B4B"/>
      </a:dk2>
      <a:lt2>
        <a:srgbClr val="B5B5B5"/>
      </a:lt2>
      <a:accent1>
        <a:srgbClr val="9AC43E"/>
      </a:accent1>
      <a:accent2>
        <a:srgbClr val="44BA98"/>
      </a:accent2>
      <a:accent3>
        <a:srgbClr val="43A9D9"/>
      </a:accent3>
      <a:accent4>
        <a:srgbClr val="6274D8"/>
      </a:accent4>
      <a:accent5>
        <a:srgbClr val="AB54D7"/>
      </a:accent5>
      <a:accent6>
        <a:srgbClr val="D15B37"/>
      </a:accent6>
      <a:hlink>
        <a:srgbClr val="BFE962"/>
      </a:hlink>
      <a:folHlink>
        <a:srgbClr val="C0D591"/>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892FADA9-420D-4323-A7A4-C1060166525B}"/>
    </a:ext>
  </a:extLst>
</a:theme>
</file>

<file path=docProps/app.xml><?xml version="1.0" encoding="utf-8"?>
<Properties xmlns="http://schemas.openxmlformats.org/officeDocument/2006/extended-properties" xmlns:vt="http://schemas.openxmlformats.org/officeDocument/2006/docPropsVTypes">
  <Template>Droplet</Template>
  <TotalTime>2207</TotalTime>
  <Words>3554</Words>
  <Application>Microsoft Office PowerPoint</Application>
  <PresentationFormat>On-screen Show (4:3)</PresentationFormat>
  <Paragraphs>167</Paragraphs>
  <Slides>80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80</vt:i4>
      </vt:variant>
    </vt:vector>
  </HeadingPairs>
  <TitlesOfParts>
    <vt:vector size="84" baseType="lpstr">
      <vt:lpstr>Arial</vt:lpstr>
      <vt:lpstr>Raleway</vt:lpstr>
      <vt:lpstr>Tw Cen MT</vt:lpstr>
      <vt:lpstr>Droplet</vt:lpstr>
      <vt:lpstr>The Source of Life</vt:lpstr>
      <vt:lpstr>PowerPoint Presentation</vt:lpstr>
      <vt:lpstr>Life and Light - John 1:1-14</vt:lpstr>
      <vt:lpstr>Life and Light - John 1:2-14</vt:lpstr>
      <vt:lpstr>Life and Light - John 1:3-14</vt:lpstr>
      <vt:lpstr>Life and Light- Genesis 1:1-3</vt:lpstr>
      <vt:lpstr>As the first act of creation God flooded the world with light, so when God sets about the work of recreating His image in the souls of men He first illumines their hearts and minds with the light of divine love (2 Cor. 4:6). “With thee,” says the psalmist, “is the fountain of life: in thy light shall we see light” (Ps. 36:9).</vt:lpstr>
      <vt:lpstr>Life and Light - John 1:4-14</vt:lpstr>
      <vt:lpstr>Life and Light - John 1:5-14</vt:lpstr>
      <vt:lpstr>Through sin man separated himself from the source of life, and therefore became subject to death, but the prospect of eternal life was restored through Jesus Christ, and with it all that Adam lost through transgression. “In Christ is life, original, unborrowed, underived” (DA 530).</vt:lpstr>
      <vt:lpstr>Life and Light - John 1:6-14</vt:lpstr>
      <vt:lpstr>Life and Light - John 1:7-14</vt:lpstr>
      <vt:lpstr>Life and Light - John 1:8-14</vt:lpstr>
      <vt:lpstr>Life and Light - John 1:9-14</vt:lpstr>
      <vt:lpstr>Spiritual darkness had long shrouded men’s souls, but the “true Light” of divine life and perfection now shines forth to illumine the pathway of every man. Not only does the light of Heaven shine forth through Christ, He is that light. Again and again John quotes Jesus to this effect. Light has ever been a symbol of the divine presence. </vt:lpstr>
      <vt:lpstr>Life and Light- John 8:12</vt:lpstr>
      <vt:lpstr>Life and Light - John 1:10-14</vt:lpstr>
      <vt:lpstr>Life and Light - John 1:11-14</vt:lpstr>
      <vt:lpstr>Life and Light- John 14:6</vt:lpstr>
      <vt:lpstr>Life and Light- John 11:25-26</vt:lpstr>
      <vt:lpstr>Life and Light - John 1:12-14</vt:lpstr>
      <vt:lpstr>Life and Light - John 1:13-14</vt:lpstr>
      <vt:lpstr>Life and Light- John 10:10</vt:lpstr>
      <vt:lpstr>Life and Light - John 1:14</vt:lpstr>
      <vt:lpstr>Life and Light- John 9:5</vt:lpstr>
      <vt:lpstr>Life and Light- John 12:35-36</vt:lpstr>
      <vt:lpstr>PowerPoint Presentation</vt:lpstr>
      <vt:lpstr>Christ never worked a miracle except to supply a genuine necessity, and every miracle was of a character to lead the people to the tree of life, whose leaves are for the healing of the nations. The simple food passed round by the hands of the disciples contained a whole treasure of lessons. </vt:lpstr>
      <vt:lpstr>Miraculous Bread - John 6:1</vt:lpstr>
      <vt:lpstr>Miraculous Bread - John 6:2</vt:lpstr>
      <vt:lpstr>He “was moved with compassion toward them, because they were as sheep not having a shepherd.” …They received no help from the priests and rulers; but the healing waters of life flowed from Christ as He taught the multitude the way of salvation. </vt:lpstr>
      <vt:lpstr>Miraculous Bread - John 6:3</vt:lpstr>
      <vt:lpstr>Miraculous Bread - John 6:4</vt:lpstr>
      <vt:lpstr>The people listened to the words of mercy flowing so freely from the lips of the Son of God… The day seemed to them like heaven upon earth, and they were utterly unconscious of how long it had been since they had eaten anything. </vt:lpstr>
      <vt:lpstr>At length the day was far spent. The sun was sinking in the west, and yet the people lingered. Jesus had labored all day without food or rest. He was pale from weariness and hunger, and the disciples besought Him to cease from His toil. But He could not withdraw Himself from the multitude that pressed upon Him. </vt:lpstr>
      <vt:lpstr>Miraculous Bread - John 6:5</vt:lpstr>
      <vt:lpstr>Miraculous Bread - John 6:6</vt:lpstr>
      <vt:lpstr>Miraculous Bread - John 6:7</vt:lpstr>
      <vt:lpstr>He who taught the people the way to secure peace and happiness was just as thoughtful of their temporal necessities as of their spiritual need. The people were weary and faint. There were mothers with babes in their arms, and little children clinging to their skirts. </vt:lpstr>
      <vt:lpstr>Miraculous Bread - John 6:8</vt:lpstr>
      <vt:lpstr>Miraculous Bread - John 6:9</vt:lpstr>
      <vt:lpstr>Many had been standing for hours. They had been so intensely interested in Christ's words that they had not once thought of sitting down, and the crowd was so great that there was danger of their trampling on one another.</vt:lpstr>
      <vt:lpstr>Miraculous Bread - John 6:10</vt:lpstr>
      <vt:lpstr>Miraculous Bread - John 6:11</vt:lpstr>
      <vt:lpstr>Christ could have spread before the people a rich repast, but food prepared merely for the gratification of appetite would have conveyed no lesson for their good. Christ taught them in this lesson that the natural provisions of God for man had been perverted. </vt:lpstr>
      <vt:lpstr>And never did people enjoy the luxurious feasts prepared for the gratification of perverted taste as this people enjoyed the rest and the simple food which Christ provided so far from human habitations. </vt:lpstr>
      <vt:lpstr>PowerPoint Presentation</vt:lpstr>
      <vt:lpstr>PowerPoint Presentation</vt:lpstr>
      <vt:lpstr>PowerPoint Presentation</vt:lpstr>
      <vt:lpstr>PowerPoint Presentation</vt:lpstr>
      <vt:lpstr>After the multitude had been fed, there was an abundance of food left. But He who had all the resources of infinite power at His command said, “Gather up the fragments that remain, that nothing be lost.”</vt:lpstr>
      <vt:lpstr>Miraculous Bread - John 6:12</vt:lpstr>
      <vt:lpstr>These words meant more than putting the bread into the baskets. The lesson was twofold. Nothing is to be wasted. We are to let slip no temporal advantage. We should neglect nothing that will tend to benefit a human being. Let everything be gathered up that will relieve the necessity of earth's hungry ones. </vt:lpstr>
      <vt:lpstr>Miraculous Bread - John 6:13</vt:lpstr>
      <vt:lpstr>And there should be the same carefulness in spiritual things. When the baskets of fragments were collected, the people thought of their friends at home. They wanted them to share in the bread that Christ had blessed. The contents of the baskets were distributed among the eager throng, and were carried away into all the region round about. </vt:lpstr>
      <vt:lpstr>So those who were at the feast were to give to others the bread that comes down from heaven, to satisfy the hunger of the soul. They were to repeat what they had learned of the wonderful things of God. Nothing was to be lost. Not one word that concerned their eternal salvation was to fall useless to the ground. </vt:lpstr>
      <vt:lpstr>“The word of God is the seed. Every seed has in itself a germinating principle.”</vt:lpstr>
      <vt:lpstr>Life and Bread- John 10:10</vt:lpstr>
      <vt:lpstr>PowerPoint Presentation</vt:lpstr>
      <vt:lpstr>PowerPoint Presentation</vt:lpstr>
      <vt:lpstr>PowerPoint Presentation</vt:lpstr>
      <vt:lpstr>PowerPoint Presentation</vt:lpstr>
      <vt:lpstr>Bread to the World- Mark 16:15</vt:lpstr>
      <vt:lpstr>Bread to the World- Isaiah 58:6-14</vt:lpstr>
      <vt:lpstr>Bread to the World- Isaiah 58:7-14</vt:lpstr>
      <vt:lpstr>Bread to the World- Isaiah 58:8-14</vt:lpstr>
      <vt:lpstr>Bread to the World- Isaiah 58:9-14</vt:lpstr>
      <vt:lpstr>Bread to the World- Isaiah 58:10-14</vt:lpstr>
      <vt:lpstr>Bread to the World- Isaiah 58:11-14</vt:lpstr>
      <vt:lpstr>Bread to the World- Isaiah 58:12-14</vt:lpstr>
      <vt:lpstr>Bread to the World- Isaiah 58:13-14</vt:lpstr>
      <vt:lpstr>Bread to the World- Isaiah 58:14</vt:lpstr>
      <vt:lpstr>PowerPoint Presentation</vt:lpstr>
      <vt:lpstr>PowerPoint Presentation</vt:lpstr>
      <vt:lpstr>PowerPoint Presentation</vt:lpstr>
      <vt:lpstr>PowerPoint Presentation</vt:lpstr>
      <vt:lpstr>PowerPoint Presentation</vt:lpstr>
      <vt:lpstr>The Desire of Ages, p. 250</vt:lpstr>
      <vt:lpstr>The Desire of Ages, p. 251</vt:lpstr>
      <vt:lpstr>“Every true disciple is born into the kingdom of God as a missionary.”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7</cp:revision>
  <dcterms:created xsi:type="dcterms:W3CDTF">2013-01-27T09:14:16Z</dcterms:created>
  <dcterms:modified xsi:type="dcterms:W3CDTF">2024-11-22T23:21:02Z</dcterms:modified>
  <cp:category/>
</cp:coreProperties>
</file>